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theme/themeOverride1.xml" ContentType="application/vnd.openxmlformats-officedocument.themeOverride+xml"/>
  <Override PartName="/ppt/charts/chart2.xml" ContentType="application/vnd.openxmlformats-officedocument.drawingml.chart+xml"/>
  <Override PartName="/ppt/theme/themeOverride2.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5"/>
  </p:notesMasterIdLst>
  <p:sldIdLst>
    <p:sldId id="518" r:id="rId2"/>
    <p:sldId id="519" r:id="rId3"/>
    <p:sldId id="520" r:id="rId4"/>
    <p:sldId id="393" r:id="rId5"/>
    <p:sldId id="394" r:id="rId6"/>
    <p:sldId id="395" r:id="rId7"/>
    <p:sldId id="526" r:id="rId8"/>
    <p:sldId id="527" r:id="rId9"/>
    <p:sldId id="528" r:id="rId10"/>
    <p:sldId id="543" r:id="rId11"/>
    <p:sldId id="498" r:id="rId12"/>
    <p:sldId id="499" r:id="rId13"/>
    <p:sldId id="500" r:id="rId14"/>
    <p:sldId id="501" r:id="rId15"/>
    <p:sldId id="511" r:id="rId16"/>
    <p:sldId id="515" r:id="rId17"/>
    <p:sldId id="512" r:id="rId18"/>
    <p:sldId id="513" r:id="rId19"/>
    <p:sldId id="514" r:id="rId20"/>
    <p:sldId id="516" r:id="rId21"/>
    <p:sldId id="517" r:id="rId22"/>
    <p:sldId id="509" r:id="rId23"/>
    <p:sldId id="521" r:id="rId24"/>
  </p:sldIdLst>
  <p:sldSz cx="9144000" cy="6858000" type="screen4x3"/>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746" autoAdjust="0"/>
    <p:restoredTop sz="94660"/>
  </p:normalViewPr>
  <p:slideViewPr>
    <p:cSldViewPr snapToGrid="0">
      <p:cViewPr varScale="1">
        <p:scale>
          <a:sx n="124" d="100"/>
          <a:sy n="124" d="100"/>
        </p:scale>
        <p:origin x="1528" y="168"/>
      </p:cViewPr>
      <p:guideLst>
        <p:guide orient="horz" pos="2160"/>
        <p:guide pos="2880"/>
      </p:guideLst>
    </p:cSldViewPr>
  </p:slideViewPr>
  <p:notesTextViewPr>
    <p:cViewPr>
      <p:scale>
        <a:sx n="1" d="1"/>
        <a:sy n="1" d="1"/>
      </p:scale>
      <p:origin x="0" y="0"/>
    </p:cViewPr>
  </p:notesTextViewPr>
  <p:sorterViewPr>
    <p:cViewPr>
      <p:scale>
        <a:sx n="100" d="100"/>
        <a:sy n="100" d="100"/>
      </p:scale>
      <p:origin x="0" y="-10272"/>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charts/_rels/chart1.xml.rels><?xml version="1.0" encoding="UTF-8" standalone="yes"?>
<Relationships xmlns="http://schemas.openxmlformats.org/package/2006/relationships"><Relationship Id="rId2" Type="http://schemas.openxmlformats.org/officeDocument/2006/relationships/package" Target="../embeddings/Microsoft_Excel_Worksheet.xlsx"/><Relationship Id="rId1" Type="http://schemas.openxmlformats.org/officeDocument/2006/relationships/themeOverride" Target="../theme/themeOverride1.xml"/></Relationships>
</file>

<file path=ppt/charts/_rels/chart2.xml.rels><?xml version="1.0" encoding="UTF-8" standalone="yes"?>
<Relationships xmlns="http://schemas.openxmlformats.org/package/2006/relationships"><Relationship Id="rId2" Type="http://schemas.openxmlformats.org/officeDocument/2006/relationships/package" Target="../embeddings/Microsoft_Excel_Worksheet1.xlsx"/><Relationship Id="rId1" Type="http://schemas.openxmlformats.org/officeDocument/2006/relationships/themeOverride" Target="../theme/themeOverrid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latin typeface="Arial Unicode MS" panose="020B0604020202020204" pitchFamily="34" charset="-128"/>
              </a:rPr>
              <a:t>Top</a:t>
            </a:r>
            <a:r>
              <a:rPr lang="en-US" baseline="0" dirty="0">
                <a:latin typeface="Arial Unicode MS" panose="020B0604020202020204" pitchFamily="34" charset="-128"/>
              </a:rPr>
              <a:t> 100 Word Usage from 3M </a:t>
            </a:r>
            <a:r>
              <a:rPr lang="en-US" baseline="0" dirty="0" err="1">
                <a:latin typeface="Arial Unicode MS" panose="020B0604020202020204" pitchFamily="34" charset="-128"/>
              </a:rPr>
              <a:t>SuperBowl</a:t>
            </a:r>
            <a:r>
              <a:rPr lang="en-US" baseline="0" dirty="0">
                <a:latin typeface="Arial Unicode MS" panose="020B0604020202020204" pitchFamily="34" charset="-128"/>
              </a:rPr>
              <a:t> Tweets</a:t>
            </a:r>
            <a:endParaRPr lang="en-US" dirty="0">
              <a:latin typeface="Arial Unicode MS" panose="020B0604020202020204" pitchFamily="34" charset="-128"/>
            </a:endParaRPr>
          </a:p>
        </c:rich>
      </c:tx>
      <c:overlay val="1"/>
      <c:spPr>
        <a:noFill/>
        <a:ln>
          <a:noFill/>
        </a:ln>
        <a:effectLst/>
      </c:spPr>
    </c:title>
    <c:autoTitleDeleted val="0"/>
    <c:plotArea>
      <c:layout/>
      <c:lineChart>
        <c:grouping val="standard"/>
        <c:varyColors val="0"/>
        <c:ser>
          <c:idx val="0"/>
          <c:order val="0"/>
          <c:tx>
            <c:strRef>
              <c:f>'Twitter_Lexicon(t1grams)'!$C$1</c:f>
              <c:strCache>
                <c:ptCount val="1"/>
                <c:pt idx="0">
                  <c:v>freqc</c:v>
                </c:pt>
              </c:strCache>
            </c:strRef>
          </c:tx>
          <c:spPr>
            <a:ln w="28575" cap="rnd">
              <a:solidFill>
                <a:srgbClr val="000000"/>
              </a:solidFill>
              <a:round/>
            </a:ln>
            <a:effectLst/>
          </c:spPr>
          <c:marker>
            <c:symbol val="none"/>
          </c:marker>
          <c:val>
            <c:numRef>
              <c:f>'Twitter_Lexicon(t1grams)'!$C$2:$C$101</c:f>
              <c:numCache>
                <c:formatCode>#,##0</c:formatCode>
                <c:ptCount val="100"/>
                <c:pt idx="0">
                  <c:v>833389</c:v>
                </c:pt>
                <c:pt idx="1">
                  <c:v>775401</c:v>
                </c:pt>
                <c:pt idx="2">
                  <c:v>647319</c:v>
                </c:pt>
                <c:pt idx="3">
                  <c:v>598258</c:v>
                </c:pt>
                <c:pt idx="4">
                  <c:v>553918</c:v>
                </c:pt>
                <c:pt idx="5">
                  <c:v>513428</c:v>
                </c:pt>
                <c:pt idx="6">
                  <c:v>355281</c:v>
                </c:pt>
                <c:pt idx="7">
                  <c:v>326127</c:v>
                </c:pt>
                <c:pt idx="8">
                  <c:v>291574</c:v>
                </c:pt>
                <c:pt idx="9">
                  <c:v>288630</c:v>
                </c:pt>
                <c:pt idx="10">
                  <c:v>283898</c:v>
                </c:pt>
                <c:pt idx="11">
                  <c:v>260236</c:v>
                </c:pt>
                <c:pt idx="12">
                  <c:v>256208</c:v>
                </c:pt>
                <c:pt idx="13">
                  <c:v>224443</c:v>
                </c:pt>
                <c:pt idx="14">
                  <c:v>208352</c:v>
                </c:pt>
                <c:pt idx="15">
                  <c:v>184942</c:v>
                </c:pt>
                <c:pt idx="16">
                  <c:v>172278</c:v>
                </c:pt>
                <c:pt idx="17">
                  <c:v>164978</c:v>
                </c:pt>
                <c:pt idx="18">
                  <c:v>161463</c:v>
                </c:pt>
                <c:pt idx="19">
                  <c:v>155037</c:v>
                </c:pt>
                <c:pt idx="20">
                  <c:v>150378</c:v>
                </c:pt>
                <c:pt idx="21">
                  <c:v>147041</c:v>
                </c:pt>
                <c:pt idx="22">
                  <c:v>139756</c:v>
                </c:pt>
                <c:pt idx="23">
                  <c:v>134321</c:v>
                </c:pt>
                <c:pt idx="24">
                  <c:v>131796</c:v>
                </c:pt>
                <c:pt idx="25">
                  <c:v>128607</c:v>
                </c:pt>
                <c:pt idx="26">
                  <c:v>119199</c:v>
                </c:pt>
                <c:pt idx="27">
                  <c:v>117897</c:v>
                </c:pt>
                <c:pt idx="28">
                  <c:v>116478</c:v>
                </c:pt>
                <c:pt idx="29">
                  <c:v>113745</c:v>
                </c:pt>
                <c:pt idx="30">
                  <c:v>112588</c:v>
                </c:pt>
                <c:pt idx="31">
                  <c:v>108893</c:v>
                </c:pt>
                <c:pt idx="32">
                  <c:v>105797</c:v>
                </c:pt>
                <c:pt idx="33">
                  <c:v>102665</c:v>
                </c:pt>
                <c:pt idx="34">
                  <c:v>99674</c:v>
                </c:pt>
                <c:pt idx="35">
                  <c:v>98616</c:v>
                </c:pt>
                <c:pt idx="36">
                  <c:v>95867</c:v>
                </c:pt>
                <c:pt idx="37">
                  <c:v>94985</c:v>
                </c:pt>
                <c:pt idx="38">
                  <c:v>94474</c:v>
                </c:pt>
                <c:pt idx="39">
                  <c:v>91682</c:v>
                </c:pt>
                <c:pt idx="40">
                  <c:v>91550</c:v>
                </c:pt>
                <c:pt idx="41">
                  <c:v>90482</c:v>
                </c:pt>
                <c:pt idx="42">
                  <c:v>90468</c:v>
                </c:pt>
                <c:pt idx="43">
                  <c:v>88664</c:v>
                </c:pt>
                <c:pt idx="44">
                  <c:v>85160</c:v>
                </c:pt>
                <c:pt idx="45">
                  <c:v>84773</c:v>
                </c:pt>
                <c:pt idx="46">
                  <c:v>82708</c:v>
                </c:pt>
                <c:pt idx="47">
                  <c:v>78822</c:v>
                </c:pt>
                <c:pt idx="48">
                  <c:v>76780</c:v>
                </c:pt>
                <c:pt idx="49">
                  <c:v>73745</c:v>
                </c:pt>
                <c:pt idx="50">
                  <c:v>72811</c:v>
                </c:pt>
                <c:pt idx="51">
                  <c:v>71781</c:v>
                </c:pt>
                <c:pt idx="52">
                  <c:v>71645</c:v>
                </c:pt>
                <c:pt idx="53">
                  <c:v>68589</c:v>
                </c:pt>
                <c:pt idx="54">
                  <c:v>68321</c:v>
                </c:pt>
                <c:pt idx="55">
                  <c:v>68006</c:v>
                </c:pt>
                <c:pt idx="56">
                  <c:v>67856</c:v>
                </c:pt>
                <c:pt idx="57">
                  <c:v>66804</c:v>
                </c:pt>
                <c:pt idx="58">
                  <c:v>65994</c:v>
                </c:pt>
                <c:pt idx="59">
                  <c:v>65544</c:v>
                </c:pt>
                <c:pt idx="60">
                  <c:v>64844</c:v>
                </c:pt>
                <c:pt idx="61">
                  <c:v>63857</c:v>
                </c:pt>
                <c:pt idx="62">
                  <c:v>63381</c:v>
                </c:pt>
                <c:pt idx="63">
                  <c:v>61691</c:v>
                </c:pt>
                <c:pt idx="64">
                  <c:v>61363</c:v>
                </c:pt>
                <c:pt idx="65">
                  <c:v>59755</c:v>
                </c:pt>
                <c:pt idx="66">
                  <c:v>55158</c:v>
                </c:pt>
                <c:pt idx="67">
                  <c:v>55088</c:v>
                </c:pt>
                <c:pt idx="68">
                  <c:v>54248</c:v>
                </c:pt>
                <c:pt idx="69">
                  <c:v>54038</c:v>
                </c:pt>
                <c:pt idx="70">
                  <c:v>53118</c:v>
                </c:pt>
                <c:pt idx="71">
                  <c:v>52822</c:v>
                </c:pt>
                <c:pt idx="72">
                  <c:v>52410</c:v>
                </c:pt>
                <c:pt idx="73">
                  <c:v>51739</c:v>
                </c:pt>
                <c:pt idx="74">
                  <c:v>51540</c:v>
                </c:pt>
                <c:pt idx="75">
                  <c:v>50862</c:v>
                </c:pt>
                <c:pt idx="76">
                  <c:v>48052</c:v>
                </c:pt>
                <c:pt idx="77">
                  <c:v>47785</c:v>
                </c:pt>
                <c:pt idx="78">
                  <c:v>47141</c:v>
                </c:pt>
                <c:pt idx="79">
                  <c:v>45214</c:v>
                </c:pt>
                <c:pt idx="80">
                  <c:v>44693</c:v>
                </c:pt>
                <c:pt idx="81">
                  <c:v>44627</c:v>
                </c:pt>
                <c:pt idx="82">
                  <c:v>43951</c:v>
                </c:pt>
                <c:pt idx="83">
                  <c:v>43362</c:v>
                </c:pt>
                <c:pt idx="84">
                  <c:v>43330</c:v>
                </c:pt>
                <c:pt idx="85">
                  <c:v>43073</c:v>
                </c:pt>
                <c:pt idx="86">
                  <c:v>42864</c:v>
                </c:pt>
                <c:pt idx="87">
                  <c:v>42461</c:v>
                </c:pt>
                <c:pt idx="88">
                  <c:v>42258</c:v>
                </c:pt>
                <c:pt idx="89">
                  <c:v>42047</c:v>
                </c:pt>
                <c:pt idx="90">
                  <c:v>41847</c:v>
                </c:pt>
                <c:pt idx="91">
                  <c:v>41290</c:v>
                </c:pt>
                <c:pt idx="92">
                  <c:v>41147</c:v>
                </c:pt>
                <c:pt idx="93">
                  <c:v>40922</c:v>
                </c:pt>
                <c:pt idx="94">
                  <c:v>39956</c:v>
                </c:pt>
                <c:pt idx="95">
                  <c:v>39400</c:v>
                </c:pt>
                <c:pt idx="96">
                  <c:v>39326</c:v>
                </c:pt>
                <c:pt idx="97">
                  <c:v>39321</c:v>
                </c:pt>
                <c:pt idx="98">
                  <c:v>39121</c:v>
                </c:pt>
                <c:pt idx="99">
                  <c:v>38227</c:v>
                </c:pt>
              </c:numCache>
            </c:numRef>
          </c:val>
          <c:smooth val="0"/>
          <c:extLst>
            <c:ext xmlns:c16="http://schemas.microsoft.com/office/drawing/2014/chart" uri="{C3380CC4-5D6E-409C-BE32-E72D297353CC}">
              <c16:uniqueId val="{00000000-CC1A-46A3-8A51-71285D80EBCD}"/>
            </c:ext>
          </c:extLst>
        </c:ser>
        <c:dLbls>
          <c:showLegendKey val="0"/>
          <c:showVal val="0"/>
          <c:showCatName val="0"/>
          <c:showSerName val="0"/>
          <c:showPercent val="0"/>
          <c:showBubbleSize val="0"/>
        </c:dLbls>
        <c:smooth val="0"/>
        <c:axId val="481567832"/>
        <c:axId val="481564696"/>
      </c:lineChart>
      <c:catAx>
        <c:axId val="481567832"/>
        <c:scaling>
          <c:orientation val="minMax"/>
        </c:scaling>
        <c:delete val="1"/>
        <c:axPos val="b"/>
        <c:majorTickMark val="none"/>
        <c:minorTickMark val="none"/>
        <c:tickLblPos val="nextTo"/>
        <c:crossAx val="481564696"/>
        <c:crosses val="autoZero"/>
        <c:auto val="1"/>
        <c:lblAlgn val="ctr"/>
        <c:lblOffset val="100"/>
        <c:noMultiLvlLbl val="0"/>
      </c:catAx>
      <c:valAx>
        <c:axId val="481564696"/>
        <c:scaling>
          <c:orientation val="minMax"/>
        </c:scaling>
        <c:delete val="0"/>
        <c:axPos val="l"/>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8156783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2">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latin typeface="Arial Unicode MS" panose="020B0604020202020204" pitchFamily="34" charset="-128"/>
              </a:rPr>
              <a:t>Top</a:t>
            </a:r>
            <a:r>
              <a:rPr lang="en-US" baseline="0" dirty="0">
                <a:latin typeface="Arial Unicode MS" panose="020B0604020202020204" pitchFamily="34" charset="-128"/>
              </a:rPr>
              <a:t> 100 Word Usage from 3M Tweets</a:t>
            </a:r>
            <a:endParaRPr lang="en-US" dirty="0">
              <a:latin typeface="Arial Unicode MS" panose="020B0604020202020204" pitchFamily="34" charset="-128"/>
            </a:endParaRPr>
          </a:p>
        </c:rich>
      </c:tx>
      <c:overlay val="1"/>
      <c:spPr>
        <a:noFill/>
        <a:ln>
          <a:noFill/>
        </a:ln>
        <a:effectLst/>
      </c:spPr>
    </c:title>
    <c:autoTitleDeleted val="0"/>
    <c:plotArea>
      <c:layout/>
      <c:lineChart>
        <c:grouping val="standard"/>
        <c:varyColors val="0"/>
        <c:ser>
          <c:idx val="0"/>
          <c:order val="0"/>
          <c:tx>
            <c:strRef>
              <c:f>'Twitter_Lexicon(t1grams)'!$C$1</c:f>
              <c:strCache>
                <c:ptCount val="1"/>
                <c:pt idx="0">
                  <c:v>freqc</c:v>
                </c:pt>
              </c:strCache>
            </c:strRef>
          </c:tx>
          <c:spPr>
            <a:ln w="28575" cap="rnd">
              <a:solidFill>
                <a:srgbClr val="000000"/>
              </a:solidFill>
              <a:round/>
            </a:ln>
            <a:effectLst/>
          </c:spPr>
          <c:marker>
            <c:symbol val="none"/>
          </c:marker>
          <c:val>
            <c:numRef>
              <c:f>'Twitter_Lexicon(t1grams)'!$C$2:$C$101</c:f>
              <c:numCache>
                <c:formatCode>#,##0</c:formatCode>
                <c:ptCount val="100"/>
                <c:pt idx="0">
                  <c:v>833389</c:v>
                </c:pt>
                <c:pt idx="1">
                  <c:v>775401</c:v>
                </c:pt>
                <c:pt idx="2">
                  <c:v>647319</c:v>
                </c:pt>
                <c:pt idx="3">
                  <c:v>598258</c:v>
                </c:pt>
                <c:pt idx="4">
                  <c:v>553918</c:v>
                </c:pt>
                <c:pt idx="5">
                  <c:v>513428</c:v>
                </c:pt>
                <c:pt idx="6">
                  <c:v>355281</c:v>
                </c:pt>
                <c:pt idx="7">
                  <c:v>326127</c:v>
                </c:pt>
                <c:pt idx="8">
                  <c:v>291574</c:v>
                </c:pt>
                <c:pt idx="9">
                  <c:v>288630</c:v>
                </c:pt>
                <c:pt idx="10">
                  <c:v>283898</c:v>
                </c:pt>
                <c:pt idx="11">
                  <c:v>260236</c:v>
                </c:pt>
                <c:pt idx="12">
                  <c:v>256208</c:v>
                </c:pt>
                <c:pt idx="13">
                  <c:v>224443</c:v>
                </c:pt>
                <c:pt idx="14">
                  <c:v>208352</c:v>
                </c:pt>
                <c:pt idx="15">
                  <c:v>184942</c:v>
                </c:pt>
                <c:pt idx="16">
                  <c:v>172278</c:v>
                </c:pt>
                <c:pt idx="17">
                  <c:v>164978</c:v>
                </c:pt>
                <c:pt idx="18">
                  <c:v>161463</c:v>
                </c:pt>
                <c:pt idx="19">
                  <c:v>155037</c:v>
                </c:pt>
                <c:pt idx="20">
                  <c:v>150378</c:v>
                </c:pt>
                <c:pt idx="21">
                  <c:v>147041</c:v>
                </c:pt>
                <c:pt idx="22">
                  <c:v>139756</c:v>
                </c:pt>
                <c:pt idx="23">
                  <c:v>134321</c:v>
                </c:pt>
                <c:pt idx="24">
                  <c:v>131796</c:v>
                </c:pt>
                <c:pt idx="25">
                  <c:v>128607</c:v>
                </c:pt>
                <c:pt idx="26">
                  <c:v>119199</c:v>
                </c:pt>
                <c:pt idx="27">
                  <c:v>117897</c:v>
                </c:pt>
                <c:pt idx="28">
                  <c:v>116478</c:v>
                </c:pt>
                <c:pt idx="29">
                  <c:v>113745</c:v>
                </c:pt>
                <c:pt idx="30">
                  <c:v>112588</c:v>
                </c:pt>
                <c:pt idx="31">
                  <c:v>108893</c:v>
                </c:pt>
                <c:pt idx="32">
                  <c:v>105797</c:v>
                </c:pt>
                <c:pt idx="33">
                  <c:v>102665</c:v>
                </c:pt>
                <c:pt idx="34">
                  <c:v>99674</c:v>
                </c:pt>
                <c:pt idx="35">
                  <c:v>98616</c:v>
                </c:pt>
                <c:pt idx="36">
                  <c:v>95867</c:v>
                </c:pt>
                <c:pt idx="37">
                  <c:v>94985</c:v>
                </c:pt>
                <c:pt idx="38">
                  <c:v>94474</c:v>
                </c:pt>
                <c:pt idx="39">
                  <c:v>91682</c:v>
                </c:pt>
                <c:pt idx="40">
                  <c:v>91550</c:v>
                </c:pt>
                <c:pt idx="41">
                  <c:v>90482</c:v>
                </c:pt>
                <c:pt idx="42">
                  <c:v>90468</c:v>
                </c:pt>
                <c:pt idx="43">
                  <c:v>88664</c:v>
                </c:pt>
                <c:pt idx="44">
                  <c:v>85160</c:v>
                </c:pt>
                <c:pt idx="45">
                  <c:v>84773</c:v>
                </c:pt>
                <c:pt idx="46">
                  <c:v>82708</c:v>
                </c:pt>
                <c:pt idx="47">
                  <c:v>78822</c:v>
                </c:pt>
                <c:pt idx="48">
                  <c:v>76780</c:v>
                </c:pt>
                <c:pt idx="49">
                  <c:v>73745</c:v>
                </c:pt>
                <c:pt idx="50">
                  <c:v>72811</c:v>
                </c:pt>
                <c:pt idx="51">
                  <c:v>71781</c:v>
                </c:pt>
                <c:pt idx="52">
                  <c:v>71645</c:v>
                </c:pt>
                <c:pt idx="53">
                  <c:v>68589</c:v>
                </c:pt>
                <c:pt idx="54">
                  <c:v>68321</c:v>
                </c:pt>
                <c:pt idx="55">
                  <c:v>68006</c:v>
                </c:pt>
                <c:pt idx="56">
                  <c:v>67856</c:v>
                </c:pt>
                <c:pt idx="57">
                  <c:v>66804</c:v>
                </c:pt>
                <c:pt idx="58">
                  <c:v>65994</c:v>
                </c:pt>
                <c:pt idx="59">
                  <c:v>65544</c:v>
                </c:pt>
                <c:pt idx="60">
                  <c:v>64844</c:v>
                </c:pt>
                <c:pt idx="61">
                  <c:v>63857</c:v>
                </c:pt>
                <c:pt idx="62">
                  <c:v>63381</c:v>
                </c:pt>
                <c:pt idx="63">
                  <c:v>61691</c:v>
                </c:pt>
                <c:pt idx="64">
                  <c:v>61363</c:v>
                </c:pt>
                <c:pt idx="65">
                  <c:v>59755</c:v>
                </c:pt>
                <c:pt idx="66">
                  <c:v>55158</c:v>
                </c:pt>
                <c:pt idx="67">
                  <c:v>55088</c:v>
                </c:pt>
                <c:pt idx="68">
                  <c:v>54248</c:v>
                </c:pt>
                <c:pt idx="69">
                  <c:v>54038</c:v>
                </c:pt>
                <c:pt idx="70">
                  <c:v>53118</c:v>
                </c:pt>
                <c:pt idx="71">
                  <c:v>52822</c:v>
                </c:pt>
                <c:pt idx="72">
                  <c:v>52410</c:v>
                </c:pt>
                <c:pt idx="73">
                  <c:v>51739</c:v>
                </c:pt>
                <c:pt idx="74">
                  <c:v>51540</c:v>
                </c:pt>
                <c:pt idx="75">
                  <c:v>50862</c:v>
                </c:pt>
                <c:pt idx="76">
                  <c:v>48052</c:v>
                </c:pt>
                <c:pt idx="77">
                  <c:v>47785</c:v>
                </c:pt>
                <c:pt idx="78">
                  <c:v>47141</c:v>
                </c:pt>
                <c:pt idx="79">
                  <c:v>45214</c:v>
                </c:pt>
                <c:pt idx="80">
                  <c:v>44693</c:v>
                </c:pt>
                <c:pt idx="81">
                  <c:v>44627</c:v>
                </c:pt>
                <c:pt idx="82">
                  <c:v>43951</c:v>
                </c:pt>
                <c:pt idx="83">
                  <c:v>43362</c:v>
                </c:pt>
                <c:pt idx="84">
                  <c:v>43330</c:v>
                </c:pt>
                <c:pt idx="85">
                  <c:v>43073</c:v>
                </c:pt>
                <c:pt idx="86">
                  <c:v>42864</c:v>
                </c:pt>
                <c:pt idx="87">
                  <c:v>42461</c:v>
                </c:pt>
                <c:pt idx="88">
                  <c:v>42258</c:v>
                </c:pt>
                <c:pt idx="89">
                  <c:v>42047</c:v>
                </c:pt>
                <c:pt idx="90">
                  <c:v>41847</c:v>
                </c:pt>
                <c:pt idx="91">
                  <c:v>41290</c:v>
                </c:pt>
                <c:pt idx="92">
                  <c:v>41147</c:v>
                </c:pt>
                <c:pt idx="93">
                  <c:v>40922</c:v>
                </c:pt>
                <c:pt idx="94">
                  <c:v>39956</c:v>
                </c:pt>
                <c:pt idx="95">
                  <c:v>39400</c:v>
                </c:pt>
                <c:pt idx="96">
                  <c:v>39326</c:v>
                </c:pt>
                <c:pt idx="97">
                  <c:v>39321</c:v>
                </c:pt>
                <c:pt idx="98">
                  <c:v>39121</c:v>
                </c:pt>
                <c:pt idx="99">
                  <c:v>38227</c:v>
                </c:pt>
              </c:numCache>
            </c:numRef>
          </c:val>
          <c:smooth val="0"/>
          <c:extLst>
            <c:ext xmlns:c16="http://schemas.microsoft.com/office/drawing/2014/chart" uri="{C3380CC4-5D6E-409C-BE32-E72D297353CC}">
              <c16:uniqueId val="{00000000-1D0E-469A-A3F0-922BA88135B7}"/>
            </c:ext>
          </c:extLst>
        </c:ser>
        <c:dLbls>
          <c:showLegendKey val="0"/>
          <c:showVal val="0"/>
          <c:showCatName val="0"/>
          <c:showSerName val="0"/>
          <c:showPercent val="0"/>
          <c:showBubbleSize val="0"/>
        </c:dLbls>
        <c:smooth val="0"/>
        <c:axId val="316038472"/>
        <c:axId val="373583648"/>
      </c:lineChart>
      <c:catAx>
        <c:axId val="316038472"/>
        <c:scaling>
          <c:orientation val="minMax"/>
        </c:scaling>
        <c:delete val="1"/>
        <c:axPos val="b"/>
        <c:majorTickMark val="none"/>
        <c:minorTickMark val="none"/>
        <c:tickLblPos val="nextTo"/>
        <c:crossAx val="373583648"/>
        <c:crosses val="autoZero"/>
        <c:auto val="1"/>
        <c:lblAlgn val="ctr"/>
        <c:lblOffset val="100"/>
        <c:noMultiLvlLbl val="0"/>
      </c:catAx>
      <c:valAx>
        <c:axId val="373583648"/>
        <c:scaling>
          <c:orientation val="minMax"/>
        </c:scaling>
        <c:delete val="0"/>
        <c:axPos val="l"/>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1603847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2">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B0C0A60C-850A-4EA4-9C14-A8FE98B94505}" type="datetimeFigureOut">
              <a:rPr lang="en-US" smtClean="0"/>
              <a:t>11/14/22</a:t>
            </a:fld>
            <a:endParaRPr lang="en-US"/>
          </a:p>
        </p:txBody>
      </p:sp>
      <p:sp>
        <p:nvSpPr>
          <p:cNvPr id="4" name="Slide Image Placeholder 3"/>
          <p:cNvSpPr>
            <a:spLocks noGrp="1" noRot="1" noChangeAspect="1"/>
          </p:cNvSpPr>
          <p:nvPr>
            <p:ph type="sldImg" idx="2"/>
          </p:nvPr>
        </p:nvSpPr>
        <p:spPr>
          <a:xfrm>
            <a:off x="1414463" y="1162050"/>
            <a:ext cx="4181475"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24E9AA13-E3FC-4BB6-B68D-5F0F5803D716}" type="slidenum">
              <a:rPr lang="en-US" smtClean="0"/>
              <a:t>‹#›</a:t>
            </a:fld>
            <a:endParaRPr lang="en-US"/>
          </a:p>
        </p:txBody>
      </p:sp>
    </p:spTree>
    <p:extLst>
      <p:ext uri="{BB962C8B-B14F-4D97-AF65-F5344CB8AC3E}">
        <p14:creationId xmlns:p14="http://schemas.microsoft.com/office/powerpoint/2010/main" val="12324050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a:prstGeom prst="rect">
            <a:avLst/>
          </a:prstGeo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p>
            <a:fld id="{5738B90E-0779-4C36-915C-6F05FCD89456}" type="datetime1">
              <a:rPr lang="en-US" smtClean="0"/>
              <a:t>11/14/22</a:t>
            </a:fld>
            <a:endParaRPr lang="en-US"/>
          </a:p>
        </p:txBody>
      </p:sp>
      <p:sp>
        <p:nvSpPr>
          <p:cNvPr id="6"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12290"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8"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S-96</a:t>
            </a:r>
          </a:p>
        </p:txBody>
      </p:sp>
    </p:spTree>
    <p:extLst>
      <p:ext uri="{BB962C8B-B14F-4D97-AF65-F5344CB8AC3E}">
        <p14:creationId xmlns:p14="http://schemas.microsoft.com/office/powerpoint/2010/main" val="41638820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628650" y="1080030"/>
            <a:ext cx="7886700" cy="512064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B9EA29D-D431-42FE-B7B6-AAE4454C77D3}" type="datetime1">
              <a:rPr lang="en-US" smtClean="0"/>
              <a:t>11/14/22</a:t>
            </a:fld>
            <a:endParaRPr lang="en-US"/>
          </a:p>
        </p:txBody>
      </p:sp>
      <p:sp>
        <p:nvSpPr>
          <p:cNvPr id="5" name="Footer Placeholder 4"/>
          <p:cNvSpPr>
            <a:spLocks noGrp="1"/>
          </p:cNvSpPr>
          <p:nvPr>
            <p:ph type="ftr" sz="quarter" idx="11"/>
          </p:nvPr>
        </p:nvSpPr>
        <p:spPr/>
        <p:txBody>
          <a:bodyPr/>
          <a:lstStyle/>
          <a:p>
            <a:r>
              <a:rPr lang="en-US" dirty="0"/>
              <a:t>Kwartler CSCI E-96</a:t>
            </a:r>
          </a:p>
        </p:txBody>
      </p:sp>
      <p:sp>
        <p:nvSpPr>
          <p:cNvPr id="7"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8"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9"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65457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1209821"/>
            <a:ext cx="1971675" cy="4967141"/>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1223889"/>
            <a:ext cx="5800725" cy="4953074"/>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690D8A1E-EA8F-46C1-B891-AE0C00D9C314}" type="datetime1">
              <a:rPr lang="en-US" smtClean="0"/>
              <a:t>11/14/22</a:t>
            </a:fld>
            <a:endParaRPr lang="en-US"/>
          </a:p>
        </p:txBody>
      </p:sp>
      <p:sp>
        <p:nvSpPr>
          <p:cNvPr id="7"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8"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9" name="Title 1"/>
          <p:cNvSpPr txBox="1">
            <a:spLocks/>
          </p:cNvSpPr>
          <p:nvPr userDrawn="1"/>
        </p:nvSpPr>
        <p:spPr>
          <a:xfrm>
            <a:off x="628650" y="365126"/>
            <a:ext cx="78867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a:t>Click to edit Master title style</a:t>
            </a:r>
          </a:p>
        </p:txBody>
      </p:sp>
      <p:sp>
        <p:nvSpPr>
          <p:cNvPr id="10"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E-96</a:t>
            </a:r>
          </a:p>
        </p:txBody>
      </p:sp>
    </p:spTree>
    <p:extLst>
      <p:ext uri="{BB962C8B-B14F-4D97-AF65-F5344CB8AC3E}">
        <p14:creationId xmlns:p14="http://schemas.microsoft.com/office/powerpoint/2010/main" val="32568280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628650" y="1111347"/>
            <a:ext cx="7886700" cy="51206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753EFC8-4232-4598-94F6-94C0EBAFC469}" type="datetime1">
              <a:rPr lang="en-US" smtClean="0"/>
              <a:t>11/14/22</a:t>
            </a:fld>
            <a:endParaRPr lang="en-US"/>
          </a:p>
        </p:txBody>
      </p:sp>
      <p:sp>
        <p:nvSpPr>
          <p:cNvPr id="7"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8"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9"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S-96</a:t>
            </a:r>
          </a:p>
        </p:txBody>
      </p:sp>
    </p:spTree>
    <p:extLst>
      <p:ext uri="{BB962C8B-B14F-4D97-AF65-F5344CB8AC3E}">
        <p14:creationId xmlns:p14="http://schemas.microsoft.com/office/powerpoint/2010/main" val="4368965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a:prstGeom prst="rect">
            <a:avLst/>
          </a:prstGeo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3161074-1C18-4AE7-957D-F18524378C85}" type="datetime1">
              <a:rPr lang="en-US" smtClean="0"/>
              <a:t>11/14/22</a:t>
            </a:fld>
            <a:endParaRPr lang="en-US"/>
          </a:p>
        </p:txBody>
      </p:sp>
      <p:sp>
        <p:nvSpPr>
          <p:cNvPr id="7"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8"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9"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S-96</a:t>
            </a:r>
          </a:p>
        </p:txBody>
      </p:sp>
    </p:spTree>
    <p:extLst>
      <p:ext uri="{BB962C8B-B14F-4D97-AF65-F5344CB8AC3E}">
        <p14:creationId xmlns:p14="http://schemas.microsoft.com/office/powerpoint/2010/main" val="2091455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28650" y="1192583"/>
            <a:ext cx="3886200" cy="496906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192583"/>
            <a:ext cx="3886200" cy="496906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9BE256C-8D9A-4404-B47D-41A1AE514425}" type="datetime1">
              <a:rPr lang="en-US" smtClean="0"/>
              <a:t>11/14/22</a:t>
            </a:fld>
            <a:endParaRPr lang="en-US"/>
          </a:p>
        </p:txBody>
      </p:sp>
      <p:sp>
        <p:nvSpPr>
          <p:cNvPr id="8"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9"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10"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11"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S-96</a:t>
            </a:r>
          </a:p>
        </p:txBody>
      </p:sp>
    </p:spTree>
    <p:extLst>
      <p:ext uri="{BB962C8B-B14F-4D97-AF65-F5344CB8AC3E}">
        <p14:creationId xmlns:p14="http://schemas.microsoft.com/office/powerpoint/2010/main" val="7903211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29842" y="1132519"/>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1956431"/>
            <a:ext cx="3868340" cy="420521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132519"/>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1956431"/>
            <a:ext cx="3887391" cy="420521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6CB2154-9035-4012-8189-BAAB61C5A5EE}" type="datetime1">
              <a:rPr lang="en-US" smtClean="0"/>
              <a:t>11/14/22</a:t>
            </a:fld>
            <a:endParaRPr lang="en-US"/>
          </a:p>
        </p:txBody>
      </p:sp>
      <p:sp>
        <p:nvSpPr>
          <p:cNvPr id="8" name="Footer Placeholder 7"/>
          <p:cNvSpPr>
            <a:spLocks noGrp="1"/>
          </p:cNvSpPr>
          <p:nvPr>
            <p:ph type="ftr" sz="quarter" idx="11"/>
          </p:nvPr>
        </p:nvSpPr>
        <p:spPr/>
        <p:txBody>
          <a:bodyPr/>
          <a:lstStyle/>
          <a:p>
            <a:r>
              <a:rPr lang="en-US"/>
              <a:t>Kwartler CSCI S-96</a:t>
            </a:r>
          </a:p>
        </p:txBody>
      </p:sp>
      <p:sp>
        <p:nvSpPr>
          <p:cNvPr id="10"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11"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12"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75021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700A58B-DD98-43D0-B791-721480A02982}" type="datetime1">
              <a:rPr lang="en-US" smtClean="0"/>
              <a:t>11/14/22</a:t>
            </a:fld>
            <a:endParaRPr lang="en-US"/>
          </a:p>
        </p:txBody>
      </p:sp>
      <p:sp>
        <p:nvSpPr>
          <p:cNvPr id="6"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7"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8"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9"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E-96</a:t>
            </a:r>
          </a:p>
        </p:txBody>
      </p:sp>
    </p:spTree>
    <p:extLst>
      <p:ext uri="{BB962C8B-B14F-4D97-AF65-F5344CB8AC3E}">
        <p14:creationId xmlns:p14="http://schemas.microsoft.com/office/powerpoint/2010/main" val="42852181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DB6E382-4F61-4E24-BE1A-377EC83D0E3A}" type="datetime1">
              <a:rPr lang="en-US" smtClean="0"/>
              <a:t>11/14/22</a:t>
            </a:fld>
            <a:endParaRPr lang="en-US"/>
          </a:p>
        </p:txBody>
      </p:sp>
      <p:sp>
        <p:nvSpPr>
          <p:cNvPr id="5"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6"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7"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E-96</a:t>
            </a:r>
          </a:p>
        </p:txBody>
      </p:sp>
    </p:spTree>
    <p:extLst>
      <p:ext uri="{BB962C8B-B14F-4D97-AF65-F5344CB8AC3E}">
        <p14:creationId xmlns:p14="http://schemas.microsoft.com/office/powerpoint/2010/main" val="22413343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887391" y="1083212"/>
            <a:ext cx="4629150" cy="5078437"/>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1097279"/>
            <a:ext cx="2949178" cy="5064369"/>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dirty="0"/>
              <a:t>Click to edit Master text styles</a:t>
            </a:r>
          </a:p>
        </p:txBody>
      </p:sp>
      <p:sp>
        <p:nvSpPr>
          <p:cNvPr id="5" name="Date Placeholder 4"/>
          <p:cNvSpPr>
            <a:spLocks noGrp="1"/>
          </p:cNvSpPr>
          <p:nvPr>
            <p:ph type="dt" sz="half" idx="10"/>
          </p:nvPr>
        </p:nvSpPr>
        <p:spPr/>
        <p:txBody>
          <a:bodyPr/>
          <a:lstStyle/>
          <a:p>
            <a:fld id="{4142EED6-FC16-45B9-B8C4-2BC5DBA88325}" type="datetime1">
              <a:rPr lang="en-US" smtClean="0"/>
              <a:t>11/14/22</a:t>
            </a:fld>
            <a:endParaRPr lang="en-US"/>
          </a:p>
        </p:txBody>
      </p:sp>
      <p:sp>
        <p:nvSpPr>
          <p:cNvPr id="8"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9"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11"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E-96</a:t>
            </a:r>
          </a:p>
        </p:txBody>
      </p:sp>
    </p:spTree>
    <p:extLst>
      <p:ext uri="{BB962C8B-B14F-4D97-AF65-F5344CB8AC3E}">
        <p14:creationId xmlns:p14="http://schemas.microsoft.com/office/powerpoint/2010/main" val="35862371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3887391" y="1139483"/>
            <a:ext cx="4629150" cy="5022166"/>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1181685"/>
            <a:ext cx="2949178" cy="497996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DF59512B-4F1D-43D7-8819-2F53FEF69650}" type="datetime1">
              <a:rPr lang="en-US" smtClean="0"/>
              <a:t>11/14/22</a:t>
            </a:fld>
            <a:endParaRPr lang="en-US"/>
          </a:p>
        </p:txBody>
      </p:sp>
      <p:sp>
        <p:nvSpPr>
          <p:cNvPr id="8"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9"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11"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E-96</a:t>
            </a:r>
          </a:p>
        </p:txBody>
      </p:sp>
    </p:spTree>
    <p:extLst>
      <p:ext uri="{BB962C8B-B14F-4D97-AF65-F5344CB8AC3E}">
        <p14:creationId xmlns:p14="http://schemas.microsoft.com/office/powerpoint/2010/main" val="19542475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28650" y="1108176"/>
            <a:ext cx="7886700" cy="512064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8437B94-E2BF-44DC-ADC5-B05FC9934E9D}" type="datetime1">
              <a:rPr lang="en-US" smtClean="0"/>
              <a:t>11/14/22</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S-96</a:t>
            </a:r>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37290FF7-652B-4475-AEAB-8B1A5D23AE09}" type="slidenum">
              <a:rPr lang="en-US" smtClean="0"/>
              <a:t>‹#›</a:t>
            </a:fld>
            <a:endParaRPr lang="en-US"/>
          </a:p>
        </p:txBody>
      </p:sp>
      <p:cxnSp>
        <p:nvCxnSpPr>
          <p:cNvPr id="9" name="Straight Connector 8"/>
          <p:cNvCxnSpPr/>
          <p:nvPr userDrawn="1"/>
        </p:nvCxnSpPr>
        <p:spPr>
          <a:xfrm>
            <a:off x="288388" y="1026944"/>
            <a:ext cx="8567225" cy="0"/>
          </a:xfrm>
          <a:prstGeom prst="line">
            <a:avLst/>
          </a:prstGeom>
          <a:ln>
            <a:solidFill>
              <a:srgbClr val="A51C3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020960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6.xml"/><Relationship Id="rId5" Type="http://schemas.openxmlformats.org/officeDocument/2006/relationships/image" Target="../media/image21.png"/><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6.xml"/><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6.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87E2FBA-D0DD-4675-ACD4-63BCFC84858D}"/>
              </a:ext>
            </a:extLst>
          </p:cNvPr>
          <p:cNvSpPr>
            <a:spLocks noGrp="1"/>
          </p:cNvSpPr>
          <p:nvPr>
            <p:ph type="dt" sz="half" idx="10"/>
          </p:nvPr>
        </p:nvSpPr>
        <p:spPr/>
        <p:txBody>
          <a:bodyPr/>
          <a:lstStyle/>
          <a:p>
            <a:fld id="{6700A58B-DD98-43D0-B791-721480A02982}" type="datetime1">
              <a:rPr lang="en-US" smtClean="0"/>
              <a:t>11/14/22</a:t>
            </a:fld>
            <a:endParaRPr lang="en-US"/>
          </a:p>
        </p:txBody>
      </p:sp>
      <p:sp>
        <p:nvSpPr>
          <p:cNvPr id="3" name="Title 2">
            <a:extLst>
              <a:ext uri="{FF2B5EF4-FFF2-40B4-BE49-F238E27FC236}">
                <a16:creationId xmlns:a16="http://schemas.microsoft.com/office/drawing/2014/main" id="{2E37F9D4-17E4-4D65-A2DE-67B548D8F765}"/>
              </a:ext>
            </a:extLst>
          </p:cNvPr>
          <p:cNvSpPr>
            <a:spLocks noGrp="1"/>
          </p:cNvSpPr>
          <p:nvPr>
            <p:ph type="title"/>
          </p:nvPr>
        </p:nvSpPr>
        <p:spPr/>
        <p:txBody>
          <a:bodyPr/>
          <a:lstStyle/>
          <a:p>
            <a:r>
              <a:rPr lang="en-US" dirty="0"/>
              <a:t>Tokenization</a:t>
            </a:r>
          </a:p>
        </p:txBody>
      </p:sp>
      <p:sp>
        <p:nvSpPr>
          <p:cNvPr id="4" name="Slide Number Placeholder 3">
            <a:extLst>
              <a:ext uri="{FF2B5EF4-FFF2-40B4-BE49-F238E27FC236}">
                <a16:creationId xmlns:a16="http://schemas.microsoft.com/office/drawing/2014/main" id="{34864DE8-A4D8-47B3-91CF-AB1FEC917273}"/>
              </a:ext>
            </a:extLst>
          </p:cNvPr>
          <p:cNvSpPr>
            <a:spLocks noGrp="1"/>
          </p:cNvSpPr>
          <p:nvPr>
            <p:ph type="sldNum" sz="quarter" idx="12"/>
          </p:nvPr>
        </p:nvSpPr>
        <p:spPr/>
        <p:txBody>
          <a:bodyPr/>
          <a:lstStyle/>
          <a:p>
            <a:fld id="{37290FF7-652B-4475-AEAB-8B1A5D23AE09}" type="slidenum">
              <a:rPr lang="en-US" smtClean="0"/>
              <a:t>1</a:t>
            </a:fld>
            <a:endParaRPr lang="en-US"/>
          </a:p>
        </p:txBody>
      </p:sp>
      <p:sp>
        <p:nvSpPr>
          <p:cNvPr id="5" name="Footer Placeholder 4">
            <a:extLst>
              <a:ext uri="{FF2B5EF4-FFF2-40B4-BE49-F238E27FC236}">
                <a16:creationId xmlns:a16="http://schemas.microsoft.com/office/drawing/2014/main" id="{293864FD-CF89-4361-BB61-5EE99BAF4537}"/>
              </a:ext>
            </a:extLst>
          </p:cNvPr>
          <p:cNvSpPr>
            <a:spLocks noGrp="1"/>
          </p:cNvSpPr>
          <p:nvPr>
            <p:ph type="ftr" sz="quarter" idx="3"/>
          </p:nvPr>
        </p:nvSpPr>
        <p:spPr/>
        <p:txBody>
          <a:bodyPr/>
          <a:lstStyle/>
          <a:p>
            <a:r>
              <a:rPr lang="en-US" dirty="0"/>
              <a:t>Kwartler CSCI -96</a:t>
            </a:r>
          </a:p>
        </p:txBody>
      </p:sp>
      <p:sp>
        <p:nvSpPr>
          <p:cNvPr id="6" name="Rectangle 5">
            <a:extLst>
              <a:ext uri="{FF2B5EF4-FFF2-40B4-BE49-F238E27FC236}">
                <a16:creationId xmlns:a16="http://schemas.microsoft.com/office/drawing/2014/main" id="{6C96FE2F-7E19-48CB-9942-7E78DB569A67}"/>
              </a:ext>
            </a:extLst>
          </p:cNvPr>
          <p:cNvSpPr/>
          <p:nvPr/>
        </p:nvSpPr>
        <p:spPr>
          <a:xfrm>
            <a:off x="269794" y="1230776"/>
            <a:ext cx="8633011" cy="646331"/>
          </a:xfrm>
          <a:prstGeom prst="rect">
            <a:avLst/>
          </a:prstGeom>
          <a:solidFill>
            <a:schemeClr val="bg1">
              <a:lumMod val="85000"/>
            </a:schemeClr>
          </a:solidFill>
        </p:spPr>
        <p:txBody>
          <a:bodyPr wrap="square">
            <a:spAutoFit/>
          </a:bodyPr>
          <a:lstStyle/>
          <a:p>
            <a:pPr defTabSz="457200"/>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#bigram token maker</a:t>
            </a:r>
          </a:p>
          <a:p>
            <a:pPr defTabSz="457200"/>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bigramTokens</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&lt;-function(x)</a:t>
            </a:r>
          </a:p>
          <a:p>
            <a:pPr defTabSz="457200"/>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unlist</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lapply</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(NLP::</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ngrams</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(words(x), 2), paste, collapse = " "), </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use.names</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 FALSE)</a:t>
            </a:r>
          </a:p>
        </p:txBody>
      </p:sp>
      <p:sp>
        <p:nvSpPr>
          <p:cNvPr id="7" name="TextBox 6">
            <a:extLst>
              <a:ext uri="{FF2B5EF4-FFF2-40B4-BE49-F238E27FC236}">
                <a16:creationId xmlns:a16="http://schemas.microsoft.com/office/drawing/2014/main" id="{4DB05426-19FD-41D8-8B56-3688606F6173}"/>
              </a:ext>
            </a:extLst>
          </p:cNvPr>
          <p:cNvSpPr txBox="1"/>
          <p:nvPr/>
        </p:nvSpPr>
        <p:spPr>
          <a:xfrm>
            <a:off x="414174" y="5474536"/>
            <a:ext cx="2531462" cy="338554"/>
          </a:xfrm>
          <a:prstGeom prst="rect">
            <a:avLst/>
          </a:prstGeom>
          <a:noFill/>
        </p:spPr>
        <p:txBody>
          <a:bodyPr wrap="none" rtlCol="0">
            <a:spAutoFit/>
          </a:bodyPr>
          <a:lstStyle/>
          <a:p>
            <a:pPr defTabSz="457200"/>
            <a:r>
              <a:rPr lang="en-US" sz="1600" u="sng" kern="1200" dirty="0">
                <a:solidFill>
                  <a:srgbClr val="F09511"/>
                </a:solidFill>
                <a:latin typeface="Arial Unicode MS" panose="020B0604020202020204" pitchFamily="34" charset="-128"/>
                <a:ea typeface="Arial Unicode MS" panose="020B0604020202020204" pitchFamily="34" charset="-128"/>
                <a:cs typeface="Arial Unicode MS" panose="020B0604020202020204" pitchFamily="34" charset="-128"/>
              </a:rPr>
              <a:t>New Text Mining Concept</a:t>
            </a:r>
          </a:p>
        </p:txBody>
      </p:sp>
      <p:sp>
        <p:nvSpPr>
          <p:cNvPr id="8" name="Rectangle 7">
            <a:extLst>
              <a:ext uri="{FF2B5EF4-FFF2-40B4-BE49-F238E27FC236}">
                <a16:creationId xmlns:a16="http://schemas.microsoft.com/office/drawing/2014/main" id="{ED5E443C-ADE7-4A05-81DF-D09808A8EC19}"/>
              </a:ext>
            </a:extLst>
          </p:cNvPr>
          <p:cNvSpPr/>
          <p:nvPr/>
        </p:nvSpPr>
        <p:spPr>
          <a:xfrm>
            <a:off x="473842" y="5783169"/>
            <a:ext cx="8045792" cy="435879"/>
          </a:xfrm>
          <a:prstGeom prst="rect">
            <a:avLst/>
          </a:prstGeom>
          <a:solidFill>
            <a:srgbClr val="BA2D2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457200"/>
            <a:r>
              <a:rPr lang="en-US" sz="1200" u="sng" kern="1200" dirty="0">
                <a:solidFill>
                  <a:prstClr val="white"/>
                </a:solidFill>
                <a:latin typeface="Arial Unicode MS" panose="020B0604020202020204" pitchFamily="34" charset="-128"/>
                <a:cs typeface="Arial Unicode MS" panose="020B0604020202020204" pitchFamily="34" charset="-128"/>
              </a:rPr>
              <a:t>Tokenization</a:t>
            </a:r>
            <a:r>
              <a:rPr lang="en-US" sz="1200" kern="1200" dirty="0">
                <a:solidFill>
                  <a:prstClr val="white"/>
                </a:solidFill>
                <a:latin typeface="Arial Unicode MS" panose="020B0604020202020204" pitchFamily="34" charset="-128"/>
                <a:cs typeface="Arial Unicode MS" panose="020B0604020202020204" pitchFamily="34" charset="-128"/>
              </a:rPr>
              <a:t>- So far we have created single word n-grams.  We can create multi word “tokens” like bigrams, or trigrams with this line function.  It is applied when making the term document matrix.  </a:t>
            </a:r>
          </a:p>
        </p:txBody>
      </p:sp>
      <p:sp>
        <p:nvSpPr>
          <p:cNvPr id="9" name="Rectangle 8">
            <a:extLst>
              <a:ext uri="{FF2B5EF4-FFF2-40B4-BE49-F238E27FC236}">
                <a16:creationId xmlns:a16="http://schemas.microsoft.com/office/drawing/2014/main" id="{2527D424-4DA2-4B6A-970C-CF74FF337084}"/>
              </a:ext>
            </a:extLst>
          </p:cNvPr>
          <p:cNvSpPr/>
          <p:nvPr/>
        </p:nvSpPr>
        <p:spPr>
          <a:xfrm>
            <a:off x="269793" y="2079351"/>
            <a:ext cx="7796033" cy="276999"/>
          </a:xfrm>
          <a:prstGeom prst="rect">
            <a:avLst/>
          </a:prstGeom>
          <a:solidFill>
            <a:schemeClr val="bg1">
              <a:lumMod val="85000"/>
            </a:schemeClr>
          </a:solidFill>
        </p:spPr>
        <p:txBody>
          <a:bodyPr wrap="square">
            <a:spAutoFit/>
          </a:bodyPr>
          <a:lstStyle/>
          <a:p>
            <a:pPr defTabSz="457200"/>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wineTDM</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&lt;-</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TermDocumentMatrix</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txtCorpus</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control=list(tokenize=</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bigramTokens</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p:txBody>
      </p:sp>
      <p:sp>
        <p:nvSpPr>
          <p:cNvPr id="10" name="TextBox 9">
            <a:extLst>
              <a:ext uri="{FF2B5EF4-FFF2-40B4-BE49-F238E27FC236}">
                <a16:creationId xmlns:a16="http://schemas.microsoft.com/office/drawing/2014/main" id="{697357CF-E420-427A-9066-455FA0742187}"/>
              </a:ext>
            </a:extLst>
          </p:cNvPr>
          <p:cNvSpPr txBox="1"/>
          <p:nvPr/>
        </p:nvSpPr>
        <p:spPr>
          <a:xfrm>
            <a:off x="2529149" y="2641499"/>
            <a:ext cx="4352474" cy="369332"/>
          </a:xfrm>
          <a:prstGeom prst="rect">
            <a:avLst/>
          </a:prstGeom>
          <a:noFill/>
        </p:spPr>
        <p:txBody>
          <a:bodyPr wrap="none" rtlCol="0">
            <a:spAutoFit/>
          </a:bodyPr>
          <a:lstStyle/>
          <a:p>
            <a:pPr defTabSz="457200"/>
            <a:r>
              <a:rPr lang="en-US" sz="1800" b="1" u="sng"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Text Mining is so fun. So do Text Mining!</a:t>
            </a:r>
          </a:p>
        </p:txBody>
      </p:sp>
      <p:pic>
        <p:nvPicPr>
          <p:cNvPr id="11" name="Picture 10">
            <a:extLst>
              <a:ext uri="{FF2B5EF4-FFF2-40B4-BE49-F238E27FC236}">
                <a16:creationId xmlns:a16="http://schemas.microsoft.com/office/drawing/2014/main" id="{352C3F10-AE75-4FEA-BD93-24F01EF1F0F8}"/>
              </a:ext>
            </a:extLst>
          </p:cNvPr>
          <p:cNvPicPr>
            <a:picLocks noChangeAspect="1"/>
          </p:cNvPicPr>
          <p:nvPr/>
        </p:nvPicPr>
        <p:blipFill>
          <a:blip r:embed="rId2"/>
          <a:stretch>
            <a:fillRect/>
          </a:stretch>
        </p:blipFill>
        <p:spPr>
          <a:xfrm>
            <a:off x="2772221" y="3614358"/>
            <a:ext cx="1568450" cy="1085850"/>
          </a:xfrm>
          <a:prstGeom prst="rect">
            <a:avLst/>
          </a:prstGeom>
        </p:spPr>
      </p:pic>
      <p:sp>
        <p:nvSpPr>
          <p:cNvPr id="12" name="TextBox 11">
            <a:extLst>
              <a:ext uri="{FF2B5EF4-FFF2-40B4-BE49-F238E27FC236}">
                <a16:creationId xmlns:a16="http://schemas.microsoft.com/office/drawing/2014/main" id="{B99349F3-A8F2-4D17-B849-7F8115A13DC7}"/>
              </a:ext>
            </a:extLst>
          </p:cNvPr>
          <p:cNvSpPr txBox="1"/>
          <p:nvPr/>
        </p:nvSpPr>
        <p:spPr>
          <a:xfrm>
            <a:off x="2731277" y="4923003"/>
            <a:ext cx="1890261" cy="276999"/>
          </a:xfrm>
          <a:prstGeom prst="rect">
            <a:avLst/>
          </a:prstGeom>
          <a:noFill/>
        </p:spPr>
        <p:txBody>
          <a:bodyPr wrap="none" rtlCol="0">
            <a:spAutoFit/>
          </a:bodyPr>
          <a:lstStyle/>
          <a:p>
            <a:pPr defTabSz="457200"/>
            <a:r>
              <a:rPr lang="en-US" sz="1200" i="1"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*with common </a:t>
            </a:r>
            <a:r>
              <a:rPr lang="en-US" sz="1200" i="1" kern="1200" dirty="0" err="1">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stopwords</a:t>
            </a:r>
            <a:endParaRPr lang="en-US" sz="1200" i="1"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pic>
        <p:nvPicPr>
          <p:cNvPr id="13" name="Picture 12">
            <a:extLst>
              <a:ext uri="{FF2B5EF4-FFF2-40B4-BE49-F238E27FC236}">
                <a16:creationId xmlns:a16="http://schemas.microsoft.com/office/drawing/2014/main" id="{578A2A16-CCBE-454A-AF89-90B40E9371F7}"/>
              </a:ext>
            </a:extLst>
          </p:cNvPr>
          <p:cNvPicPr>
            <a:picLocks noChangeAspect="1"/>
          </p:cNvPicPr>
          <p:nvPr/>
        </p:nvPicPr>
        <p:blipFill>
          <a:blip r:embed="rId3"/>
          <a:stretch>
            <a:fillRect/>
          </a:stretch>
        </p:blipFill>
        <p:spPr>
          <a:xfrm>
            <a:off x="4672827" y="3340735"/>
            <a:ext cx="1683552" cy="1623852"/>
          </a:xfrm>
          <a:prstGeom prst="rect">
            <a:avLst/>
          </a:prstGeom>
        </p:spPr>
      </p:pic>
      <p:sp>
        <p:nvSpPr>
          <p:cNvPr id="14" name="Rectangle 13">
            <a:extLst>
              <a:ext uri="{FF2B5EF4-FFF2-40B4-BE49-F238E27FC236}">
                <a16:creationId xmlns:a16="http://schemas.microsoft.com/office/drawing/2014/main" id="{63CDC29A-E7BB-4311-BE75-E1D840806EEA}"/>
              </a:ext>
            </a:extLst>
          </p:cNvPr>
          <p:cNvSpPr/>
          <p:nvPr/>
        </p:nvSpPr>
        <p:spPr>
          <a:xfrm>
            <a:off x="4565469" y="3340735"/>
            <a:ext cx="1862350" cy="163647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1800" kern="1200" dirty="0">
              <a:solidFill>
                <a:prstClr val="white"/>
              </a:solidFill>
              <a:latin typeface="Arial Unicode MS" panose="020B0604020202020204" pitchFamily="34" charset="-128"/>
            </a:endParaRPr>
          </a:p>
        </p:txBody>
      </p:sp>
      <p:sp>
        <p:nvSpPr>
          <p:cNvPr id="15" name="Rectangle 14">
            <a:extLst>
              <a:ext uri="{FF2B5EF4-FFF2-40B4-BE49-F238E27FC236}">
                <a16:creationId xmlns:a16="http://schemas.microsoft.com/office/drawing/2014/main" id="{E4C01434-1F65-4A92-A968-1FFF6DFDCEDC}"/>
              </a:ext>
            </a:extLst>
          </p:cNvPr>
          <p:cNvSpPr/>
          <p:nvPr/>
        </p:nvSpPr>
        <p:spPr>
          <a:xfrm>
            <a:off x="2547386" y="3340735"/>
            <a:ext cx="1862350" cy="163647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1800" kern="1200" dirty="0">
              <a:solidFill>
                <a:prstClr val="white"/>
              </a:solidFill>
              <a:latin typeface="Arial Unicode MS" panose="020B0604020202020204" pitchFamily="34" charset="-128"/>
            </a:endParaRPr>
          </a:p>
        </p:txBody>
      </p:sp>
      <p:sp>
        <p:nvSpPr>
          <p:cNvPr id="16" name="TextBox 15">
            <a:extLst>
              <a:ext uri="{FF2B5EF4-FFF2-40B4-BE49-F238E27FC236}">
                <a16:creationId xmlns:a16="http://schemas.microsoft.com/office/drawing/2014/main" id="{C0ABE6A4-0AA9-4C9B-8B14-98C02BB9FCC8}"/>
              </a:ext>
            </a:extLst>
          </p:cNvPr>
          <p:cNvSpPr txBox="1"/>
          <p:nvPr/>
        </p:nvSpPr>
        <p:spPr>
          <a:xfrm>
            <a:off x="3056709" y="3014265"/>
            <a:ext cx="1056700" cy="369332"/>
          </a:xfrm>
          <a:prstGeom prst="rect">
            <a:avLst/>
          </a:prstGeom>
          <a:noFill/>
        </p:spPr>
        <p:txBody>
          <a:bodyPr wrap="none" rtlCol="0">
            <a:spAutoFit/>
          </a:bodyPr>
          <a:lstStyle/>
          <a:p>
            <a:pPr defTabSz="457200"/>
            <a:r>
              <a:rPr lang="en-US" sz="18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Unigram</a:t>
            </a:r>
          </a:p>
        </p:txBody>
      </p:sp>
      <p:sp>
        <p:nvSpPr>
          <p:cNvPr id="17" name="TextBox 16">
            <a:extLst>
              <a:ext uri="{FF2B5EF4-FFF2-40B4-BE49-F238E27FC236}">
                <a16:creationId xmlns:a16="http://schemas.microsoft.com/office/drawing/2014/main" id="{02CF57B9-5A02-4E5E-A8BA-B1263254C023}"/>
              </a:ext>
            </a:extLst>
          </p:cNvPr>
          <p:cNvSpPr txBox="1"/>
          <p:nvPr/>
        </p:nvSpPr>
        <p:spPr>
          <a:xfrm>
            <a:off x="5007039" y="3014265"/>
            <a:ext cx="915635" cy="369332"/>
          </a:xfrm>
          <a:prstGeom prst="rect">
            <a:avLst/>
          </a:prstGeom>
          <a:noFill/>
        </p:spPr>
        <p:txBody>
          <a:bodyPr wrap="none" rtlCol="0">
            <a:spAutoFit/>
          </a:bodyPr>
          <a:lstStyle/>
          <a:p>
            <a:pPr defTabSz="457200"/>
            <a:r>
              <a:rPr lang="en-US" sz="18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Bigram</a:t>
            </a:r>
          </a:p>
        </p:txBody>
      </p:sp>
    </p:spTree>
    <p:extLst>
      <p:ext uri="{BB962C8B-B14F-4D97-AF65-F5344CB8AC3E}">
        <p14:creationId xmlns:p14="http://schemas.microsoft.com/office/powerpoint/2010/main" val="21220551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3CAEBDC-A022-42FC-8B92-BDD83F961C50}"/>
              </a:ext>
            </a:extLst>
          </p:cNvPr>
          <p:cNvSpPr>
            <a:spLocks noGrp="1"/>
          </p:cNvSpPr>
          <p:nvPr>
            <p:ph type="dt" sz="half" idx="10"/>
          </p:nvPr>
        </p:nvSpPr>
        <p:spPr/>
        <p:txBody>
          <a:bodyPr/>
          <a:lstStyle/>
          <a:p>
            <a:fld id="{6700A58B-DD98-43D0-B791-721480A02982}" type="datetime1">
              <a:rPr lang="en-US" smtClean="0"/>
              <a:t>11/14/22</a:t>
            </a:fld>
            <a:endParaRPr lang="en-US"/>
          </a:p>
        </p:txBody>
      </p:sp>
      <p:sp>
        <p:nvSpPr>
          <p:cNvPr id="3" name="Title 2">
            <a:extLst>
              <a:ext uri="{FF2B5EF4-FFF2-40B4-BE49-F238E27FC236}">
                <a16:creationId xmlns:a16="http://schemas.microsoft.com/office/drawing/2014/main" id="{37B78173-5947-4F35-9667-F563D71FF454}"/>
              </a:ext>
            </a:extLst>
          </p:cNvPr>
          <p:cNvSpPr>
            <a:spLocks noGrp="1"/>
          </p:cNvSpPr>
          <p:nvPr>
            <p:ph type="title"/>
          </p:nvPr>
        </p:nvSpPr>
        <p:spPr/>
        <p:txBody>
          <a:bodyPr/>
          <a:lstStyle/>
          <a:p>
            <a:r>
              <a:rPr lang="en-US" sz="2800" dirty="0" err="1"/>
              <a:t>Zipf’s</a:t>
            </a:r>
            <a:r>
              <a:rPr lang="en-US" sz="2800" dirty="0"/>
              <a:t> Law: Our words are less diverse than we think</a:t>
            </a:r>
          </a:p>
        </p:txBody>
      </p:sp>
      <p:sp>
        <p:nvSpPr>
          <p:cNvPr id="4" name="Slide Number Placeholder 3">
            <a:extLst>
              <a:ext uri="{FF2B5EF4-FFF2-40B4-BE49-F238E27FC236}">
                <a16:creationId xmlns:a16="http://schemas.microsoft.com/office/drawing/2014/main" id="{A93F5FA2-CF1A-47D7-B82C-0D8B23383AC1}"/>
              </a:ext>
            </a:extLst>
          </p:cNvPr>
          <p:cNvSpPr>
            <a:spLocks noGrp="1"/>
          </p:cNvSpPr>
          <p:nvPr>
            <p:ph type="sldNum" sz="quarter" idx="12"/>
          </p:nvPr>
        </p:nvSpPr>
        <p:spPr/>
        <p:txBody>
          <a:bodyPr/>
          <a:lstStyle/>
          <a:p>
            <a:fld id="{37290FF7-652B-4475-AEAB-8B1A5D23AE09}" type="slidenum">
              <a:rPr lang="en-US" smtClean="0"/>
              <a:t>10</a:t>
            </a:fld>
            <a:endParaRPr lang="en-US"/>
          </a:p>
        </p:txBody>
      </p:sp>
      <p:sp>
        <p:nvSpPr>
          <p:cNvPr id="5" name="Footer Placeholder 4">
            <a:extLst>
              <a:ext uri="{FF2B5EF4-FFF2-40B4-BE49-F238E27FC236}">
                <a16:creationId xmlns:a16="http://schemas.microsoft.com/office/drawing/2014/main" id="{FDC54EE3-E584-49DB-B6FA-3742E0783A73}"/>
              </a:ext>
            </a:extLst>
          </p:cNvPr>
          <p:cNvSpPr>
            <a:spLocks noGrp="1"/>
          </p:cNvSpPr>
          <p:nvPr>
            <p:ph type="ftr" sz="quarter" idx="3"/>
          </p:nvPr>
        </p:nvSpPr>
        <p:spPr/>
        <p:txBody>
          <a:bodyPr/>
          <a:lstStyle/>
          <a:p>
            <a:r>
              <a:rPr lang="en-US" dirty="0"/>
              <a:t>Kwartler CSCI -96</a:t>
            </a:r>
          </a:p>
        </p:txBody>
      </p:sp>
      <p:sp>
        <p:nvSpPr>
          <p:cNvPr id="6" name="Rectangle 5">
            <a:extLst>
              <a:ext uri="{FF2B5EF4-FFF2-40B4-BE49-F238E27FC236}">
                <a16:creationId xmlns:a16="http://schemas.microsoft.com/office/drawing/2014/main" id="{97669879-E20F-4F8F-887C-86829D6B822E}"/>
              </a:ext>
            </a:extLst>
          </p:cNvPr>
          <p:cNvSpPr/>
          <p:nvPr/>
        </p:nvSpPr>
        <p:spPr>
          <a:xfrm>
            <a:off x="284195" y="1231003"/>
            <a:ext cx="8651575" cy="31208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bg1"/>
                </a:solidFill>
              </a:rPr>
              <a:t>Two very different contexts, channel, &amp; messengers yet very similar pattern.</a:t>
            </a:r>
          </a:p>
        </p:txBody>
      </p:sp>
      <p:pic>
        <p:nvPicPr>
          <p:cNvPr id="7" name="Picture 2" descr="Image result for zipf's law">
            <a:extLst>
              <a:ext uri="{FF2B5EF4-FFF2-40B4-BE49-F238E27FC236}">
                <a16:creationId xmlns:a16="http://schemas.microsoft.com/office/drawing/2014/main" id="{E79F8C42-DDEC-484B-9AF4-5697CCAD2D2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4195" y="2525118"/>
            <a:ext cx="3664603" cy="2200902"/>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8" name="Chart 7">
            <a:extLst>
              <a:ext uri="{FF2B5EF4-FFF2-40B4-BE49-F238E27FC236}">
                <a16:creationId xmlns:a16="http://schemas.microsoft.com/office/drawing/2014/main" id="{C811B83C-CEDF-4FD4-9014-3F1FE1E7AC89}"/>
              </a:ext>
            </a:extLst>
          </p:cNvPr>
          <p:cNvGraphicFramePr>
            <a:graphicFrameLocks/>
          </p:cNvGraphicFramePr>
          <p:nvPr>
            <p:extLst>
              <p:ext uri="{D42A27DB-BD31-4B8C-83A1-F6EECF244321}">
                <p14:modId xmlns:p14="http://schemas.microsoft.com/office/powerpoint/2010/main" val="2122602742"/>
              </p:ext>
            </p:extLst>
          </p:nvPr>
        </p:nvGraphicFramePr>
        <p:xfrm>
          <a:off x="4454925" y="2460266"/>
          <a:ext cx="3838049" cy="2251834"/>
        </p:xfrm>
        <a:graphic>
          <a:graphicData uri="http://schemas.openxmlformats.org/drawingml/2006/chart">
            <c:chart xmlns:c="http://schemas.openxmlformats.org/drawingml/2006/chart" xmlns:r="http://schemas.openxmlformats.org/officeDocument/2006/relationships" r:id="rId3"/>
          </a:graphicData>
        </a:graphic>
      </p:graphicFrame>
      <p:sp>
        <p:nvSpPr>
          <p:cNvPr id="9" name="Rectangle 8">
            <a:extLst>
              <a:ext uri="{FF2B5EF4-FFF2-40B4-BE49-F238E27FC236}">
                <a16:creationId xmlns:a16="http://schemas.microsoft.com/office/drawing/2014/main" id="{0333D30C-20D1-44FC-B08B-ACA17FBC705D}"/>
              </a:ext>
            </a:extLst>
          </p:cNvPr>
          <p:cNvSpPr/>
          <p:nvPr/>
        </p:nvSpPr>
        <p:spPr>
          <a:xfrm>
            <a:off x="240631" y="5769227"/>
            <a:ext cx="8651575" cy="31208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solidFill>
                  <a:schemeClr val="bg1"/>
                </a:solidFill>
              </a:rPr>
              <a:t>Many words in natural language but also a steep decline in actual usage.  Follows a predictable pattern.  </a:t>
            </a:r>
          </a:p>
        </p:txBody>
      </p:sp>
      <p:sp>
        <p:nvSpPr>
          <p:cNvPr id="10" name="TextBox 9">
            <a:extLst>
              <a:ext uri="{FF2B5EF4-FFF2-40B4-BE49-F238E27FC236}">
                <a16:creationId xmlns:a16="http://schemas.microsoft.com/office/drawing/2014/main" id="{3CE9E044-88EA-4891-BC52-8A22579B3907}"/>
              </a:ext>
            </a:extLst>
          </p:cNvPr>
          <p:cNvSpPr txBox="1"/>
          <p:nvPr/>
        </p:nvSpPr>
        <p:spPr>
          <a:xfrm>
            <a:off x="5137092" y="2730571"/>
            <a:ext cx="373820" cy="261610"/>
          </a:xfrm>
          <a:prstGeom prst="rect">
            <a:avLst/>
          </a:prstGeom>
          <a:noFill/>
        </p:spPr>
        <p:txBody>
          <a:bodyPr wrap="none" rtlCol="0">
            <a:spAutoFit/>
          </a:bodyPr>
          <a:lstStyle/>
          <a:p>
            <a:r>
              <a:rPr lang="en-US" sz="1050" dirty="0"/>
              <a:t>RT</a:t>
            </a:r>
          </a:p>
        </p:txBody>
      </p:sp>
      <p:sp>
        <p:nvSpPr>
          <p:cNvPr id="11" name="TextBox 10">
            <a:extLst>
              <a:ext uri="{FF2B5EF4-FFF2-40B4-BE49-F238E27FC236}">
                <a16:creationId xmlns:a16="http://schemas.microsoft.com/office/drawing/2014/main" id="{80D62A7E-9FED-4444-8007-078F1E19985D}"/>
              </a:ext>
            </a:extLst>
          </p:cNvPr>
          <p:cNvSpPr txBox="1"/>
          <p:nvPr/>
        </p:nvSpPr>
        <p:spPr>
          <a:xfrm>
            <a:off x="5137034" y="2915060"/>
            <a:ext cx="221536" cy="253916"/>
          </a:xfrm>
          <a:prstGeom prst="rect">
            <a:avLst/>
          </a:prstGeom>
          <a:noFill/>
        </p:spPr>
        <p:txBody>
          <a:bodyPr wrap="none" rtlCol="0">
            <a:spAutoFit/>
          </a:bodyPr>
          <a:lstStyle/>
          <a:p>
            <a:r>
              <a:rPr lang="en-US" sz="1050" dirty="0"/>
              <a:t>I</a:t>
            </a:r>
          </a:p>
        </p:txBody>
      </p:sp>
      <p:cxnSp>
        <p:nvCxnSpPr>
          <p:cNvPr id="12" name="Straight Connector 11">
            <a:extLst>
              <a:ext uri="{FF2B5EF4-FFF2-40B4-BE49-F238E27FC236}">
                <a16:creationId xmlns:a16="http://schemas.microsoft.com/office/drawing/2014/main" id="{AAB2EF42-197C-462F-9F58-71C81541CC81}"/>
              </a:ext>
            </a:extLst>
          </p:cNvPr>
          <p:cNvCxnSpPr>
            <a:cxnSpLocks/>
          </p:cNvCxnSpPr>
          <p:nvPr/>
        </p:nvCxnSpPr>
        <p:spPr>
          <a:xfrm flipH="1" flipV="1">
            <a:off x="5028174" y="2753126"/>
            <a:ext cx="194967" cy="104259"/>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0B2B26CB-3806-457E-BA53-BC43FB88B337}"/>
              </a:ext>
            </a:extLst>
          </p:cNvPr>
          <p:cNvCxnSpPr>
            <a:cxnSpLocks/>
          </p:cNvCxnSpPr>
          <p:nvPr/>
        </p:nvCxnSpPr>
        <p:spPr>
          <a:xfrm flipH="1" flipV="1">
            <a:off x="5050985" y="2796722"/>
            <a:ext cx="172157" cy="247602"/>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07574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Simple Sentiment Polarity</a:t>
            </a:r>
          </a:p>
        </p:txBody>
      </p:sp>
      <p:sp>
        <p:nvSpPr>
          <p:cNvPr id="4" name="Rectangle 3"/>
          <p:cNvSpPr/>
          <p:nvPr/>
        </p:nvSpPr>
        <p:spPr>
          <a:xfrm>
            <a:off x="4699535" y="1640304"/>
            <a:ext cx="4114800" cy="4389120"/>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1800" kern="1200" dirty="0">
              <a:solidFill>
                <a:prstClr val="white"/>
              </a:solidFill>
              <a:latin typeface="Arial Unicode MS" panose="020B0604020202020204" pitchFamily="34" charset="-128"/>
              <a:cs typeface="Arial Unicode MS" panose="020B0604020202020204" pitchFamily="34" charset="-128"/>
            </a:endParaRPr>
          </a:p>
        </p:txBody>
      </p:sp>
      <p:sp>
        <p:nvSpPr>
          <p:cNvPr id="5" name="Rectangle 4"/>
          <p:cNvSpPr/>
          <p:nvPr/>
        </p:nvSpPr>
        <p:spPr>
          <a:xfrm>
            <a:off x="4700588" y="1638300"/>
            <a:ext cx="4114800" cy="4572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2400" b="1" u="sng" kern="1200" dirty="0">
                <a:solidFill>
                  <a:prstClr val="white"/>
                </a:solidFill>
                <a:latin typeface="Arial Unicode MS" panose="020B0604020202020204" pitchFamily="34" charset="-128"/>
                <a:cs typeface="Arial Unicode MS" panose="020B0604020202020204" pitchFamily="34" charset="-128"/>
              </a:rPr>
              <a:t>Zipf’s Law</a:t>
            </a:r>
          </a:p>
        </p:txBody>
      </p:sp>
      <p:graphicFrame>
        <p:nvGraphicFramePr>
          <p:cNvPr id="6" name="Chart 5"/>
          <p:cNvGraphicFramePr>
            <a:graphicFrameLocks/>
          </p:cNvGraphicFramePr>
          <p:nvPr/>
        </p:nvGraphicFramePr>
        <p:xfrm>
          <a:off x="4771690" y="3197912"/>
          <a:ext cx="3931919" cy="2194560"/>
        </p:xfrm>
        <a:graphic>
          <a:graphicData uri="http://schemas.openxmlformats.org/drawingml/2006/chart">
            <c:chart xmlns:c="http://schemas.openxmlformats.org/drawingml/2006/chart" xmlns:r="http://schemas.openxmlformats.org/officeDocument/2006/relationships" r:id="rId2"/>
          </a:graphicData>
        </a:graphic>
      </p:graphicFrame>
      <p:sp>
        <p:nvSpPr>
          <p:cNvPr id="7" name="Rectangle 6"/>
          <p:cNvSpPr/>
          <p:nvPr/>
        </p:nvSpPr>
        <p:spPr>
          <a:xfrm>
            <a:off x="4770344" y="2218764"/>
            <a:ext cx="3943350" cy="822960"/>
          </a:xfrm>
          <a:prstGeom prst="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1600" b="1" kern="1200" dirty="0">
                <a:solidFill>
                  <a:prstClr val="white"/>
                </a:solidFill>
                <a:latin typeface="Arial Unicode MS" panose="020B0604020202020204" pitchFamily="34" charset="-128"/>
                <a:cs typeface="Arial Unicode MS" panose="020B0604020202020204" pitchFamily="34" charset="-128"/>
              </a:rPr>
              <a:t>Many words in natural language but there is steep decline in everyday usage.  Follows a predictable pattern.  </a:t>
            </a:r>
          </a:p>
        </p:txBody>
      </p:sp>
      <p:sp>
        <p:nvSpPr>
          <p:cNvPr id="8" name="Rectangle 7"/>
          <p:cNvSpPr/>
          <p:nvPr/>
        </p:nvSpPr>
        <p:spPr>
          <a:xfrm>
            <a:off x="334477" y="1640304"/>
            <a:ext cx="4114800" cy="4389120"/>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20650" indent="-120650" defTabSz="457200">
              <a:buFont typeface="Arial" panose="020B0604020202020204" pitchFamily="34" charset="0"/>
              <a:buChar char="•"/>
            </a:pPr>
            <a:endParaRPr lang="en-US" sz="2000" b="1" kern="1200" dirty="0">
              <a:solidFill>
                <a:prstClr val="white"/>
              </a:solidFill>
              <a:latin typeface="Arial Unicode MS" panose="020B0604020202020204" pitchFamily="34" charset="-128"/>
              <a:cs typeface="Arial Unicode MS" panose="020B0604020202020204" pitchFamily="34" charset="-128"/>
            </a:endParaRPr>
          </a:p>
        </p:txBody>
      </p:sp>
      <p:sp>
        <p:nvSpPr>
          <p:cNvPr id="9" name="Rectangle 8"/>
          <p:cNvSpPr/>
          <p:nvPr/>
        </p:nvSpPr>
        <p:spPr>
          <a:xfrm>
            <a:off x="334477" y="1638300"/>
            <a:ext cx="4114800" cy="4572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2400" b="1" u="sng" kern="1200" dirty="0">
                <a:solidFill>
                  <a:prstClr val="white"/>
                </a:solidFill>
                <a:latin typeface="Arial Unicode MS" panose="020B0604020202020204" pitchFamily="34" charset="-128"/>
                <a:cs typeface="Arial Unicode MS" panose="020B0604020202020204" pitchFamily="34" charset="-128"/>
              </a:rPr>
              <a:t>Scoring</a:t>
            </a:r>
          </a:p>
        </p:txBody>
      </p:sp>
      <p:sp>
        <p:nvSpPr>
          <p:cNvPr id="10" name="TextBox 9"/>
          <p:cNvSpPr txBox="1"/>
          <p:nvPr/>
        </p:nvSpPr>
        <p:spPr>
          <a:xfrm>
            <a:off x="454511" y="3022484"/>
            <a:ext cx="3874735" cy="1477328"/>
          </a:xfrm>
          <a:prstGeom prst="rect">
            <a:avLst/>
          </a:prstGeom>
          <a:noFill/>
        </p:spPr>
        <p:txBody>
          <a:bodyPr wrap="square" rtlCol="0">
            <a:spAutoFit/>
          </a:bodyPr>
          <a:lstStyle/>
          <a:p>
            <a:pPr marL="120650" indent="-120650" defTabSz="457200">
              <a:buFont typeface="Arial" panose="020B0604020202020204" pitchFamily="34" charset="0"/>
              <a:buChar char="•"/>
            </a:pPr>
            <a:r>
              <a:rPr lang="en-US" sz="18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I</a:t>
            </a:r>
            <a:r>
              <a:rPr lang="en-US" sz="1800" u="sng"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 loathe</a:t>
            </a:r>
            <a:r>
              <a:rPr lang="en-US" sz="18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 BestBuy Service -1</a:t>
            </a:r>
          </a:p>
          <a:p>
            <a:pPr marL="120650" indent="-120650" defTabSz="457200">
              <a:buFont typeface="Arial" panose="020B0604020202020204" pitchFamily="34" charset="0"/>
              <a:buChar char="•"/>
            </a:pPr>
            <a:r>
              <a:rPr lang="en-US" sz="18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I </a:t>
            </a:r>
            <a:r>
              <a:rPr lang="en-US" sz="1800" u="sng"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love</a:t>
            </a:r>
            <a:r>
              <a:rPr lang="en-US" sz="18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 BestBuy Service. They are the </a:t>
            </a:r>
            <a:r>
              <a:rPr lang="en-US" sz="1800" u="sng"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best</a:t>
            </a:r>
            <a:r>
              <a:rPr lang="en-US" sz="18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  +2</a:t>
            </a:r>
          </a:p>
          <a:p>
            <a:pPr marL="120650" indent="-120650" defTabSz="457200">
              <a:buFont typeface="Arial" panose="020B0604020202020204" pitchFamily="34" charset="0"/>
              <a:buChar char="•"/>
            </a:pPr>
            <a:r>
              <a:rPr lang="en-US" sz="18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I </a:t>
            </a:r>
            <a:r>
              <a:rPr lang="en-US" sz="1800" u="sng"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like</a:t>
            </a:r>
            <a:r>
              <a:rPr lang="en-US" sz="18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 shopping at BestBuy but </a:t>
            </a:r>
            <a:r>
              <a:rPr lang="en-US" sz="1800" u="sng"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hate</a:t>
            </a:r>
            <a:r>
              <a:rPr lang="en-US" sz="18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 traffic. 0</a:t>
            </a:r>
          </a:p>
        </p:txBody>
      </p:sp>
      <p:sp>
        <p:nvSpPr>
          <p:cNvPr id="11" name="Rectangle 10"/>
          <p:cNvSpPr/>
          <p:nvPr/>
        </p:nvSpPr>
        <p:spPr>
          <a:xfrm>
            <a:off x="420202" y="2182905"/>
            <a:ext cx="3943350" cy="822960"/>
          </a:xfrm>
          <a:prstGeom prst="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1600" b="1" kern="1200" dirty="0">
                <a:solidFill>
                  <a:prstClr val="white"/>
                </a:solidFill>
                <a:latin typeface="Arial Unicode MS" panose="020B0604020202020204" pitchFamily="34" charset="-128"/>
                <a:cs typeface="Arial Unicode MS" panose="020B0604020202020204" pitchFamily="34" charset="-128"/>
              </a:rPr>
              <a:t>Surprise is a sentiment.</a:t>
            </a:r>
          </a:p>
          <a:p>
            <a:pPr algn="ctr" defTabSz="457200"/>
            <a:r>
              <a:rPr lang="en-US" sz="1600" b="1" kern="1200" dirty="0">
                <a:solidFill>
                  <a:prstClr val="white"/>
                </a:solidFill>
                <a:latin typeface="Arial Unicode MS" panose="020B0604020202020204" pitchFamily="34" charset="-128"/>
                <a:cs typeface="Arial Unicode MS" panose="020B0604020202020204" pitchFamily="34" charset="-128"/>
              </a:rPr>
              <a:t>Hit by a bus! – Negative Polarity</a:t>
            </a:r>
          </a:p>
          <a:p>
            <a:pPr algn="ctr" defTabSz="457200"/>
            <a:r>
              <a:rPr lang="en-US" sz="1600" b="1" kern="1200" dirty="0">
                <a:solidFill>
                  <a:prstClr val="white"/>
                </a:solidFill>
                <a:latin typeface="Arial Unicode MS" panose="020B0604020202020204" pitchFamily="34" charset="-128"/>
                <a:cs typeface="Arial Unicode MS" panose="020B0604020202020204" pitchFamily="34" charset="-128"/>
              </a:rPr>
              <a:t>Won the lottery!- Positive Polarity</a:t>
            </a:r>
          </a:p>
        </p:txBody>
      </p:sp>
      <p:sp>
        <p:nvSpPr>
          <p:cNvPr id="12" name="Rectangle 11"/>
          <p:cNvSpPr/>
          <p:nvPr/>
        </p:nvSpPr>
        <p:spPr>
          <a:xfrm>
            <a:off x="397361" y="4614116"/>
            <a:ext cx="3943350" cy="1329491"/>
          </a:xfrm>
          <a:prstGeom prst="rect">
            <a:avLst/>
          </a:prstGeom>
          <a:solidFill>
            <a:schemeClr val="bg1">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1200" b="1" kern="1200" dirty="0">
                <a:solidFill>
                  <a:prstClr val="black"/>
                </a:solidFill>
                <a:latin typeface="Arial Unicode MS" panose="020B0604020202020204" pitchFamily="34" charset="-128"/>
                <a:cs typeface="Arial Unicode MS" panose="020B0604020202020204" pitchFamily="34" charset="-128"/>
              </a:rPr>
              <a:t>R’s QDAP polarity function scans for positive words, and negative words as defined by MQPA Academic Lexicon research.  It adds positive words and subtracts negative ones along with valence shifters.  The final score represents the polarity of the social interaction. </a:t>
            </a:r>
          </a:p>
        </p:txBody>
      </p:sp>
      <p:sp>
        <p:nvSpPr>
          <p:cNvPr id="13" name="Footer Placeholder 5">
            <a:extLst>
              <a:ext uri="{FF2B5EF4-FFF2-40B4-BE49-F238E27FC236}">
                <a16:creationId xmlns:a16="http://schemas.microsoft.com/office/drawing/2014/main" id="{DCE6A0AE-0791-453A-99C2-21632D07114A}"/>
              </a:ext>
            </a:extLst>
          </p:cNvPr>
          <p:cNvSpPr>
            <a:spLocks noGrp="1"/>
          </p:cNvSpPr>
          <p:nvPr>
            <p:ph type="ftr" sz="quarter" idx="3"/>
          </p:nvPr>
        </p:nvSpPr>
        <p:spPr>
          <a:xfrm>
            <a:off x="3028950" y="6356351"/>
            <a:ext cx="3086100" cy="365125"/>
          </a:xfrm>
        </p:spPr>
        <p:txBody>
          <a:bodyPr/>
          <a:lstStyle/>
          <a:p>
            <a:r>
              <a:rPr lang="en-US" dirty="0"/>
              <a:t>Kwartler CSCI -96</a:t>
            </a:r>
          </a:p>
        </p:txBody>
      </p:sp>
    </p:spTree>
    <p:extLst>
      <p:ext uri="{BB962C8B-B14F-4D97-AF65-F5344CB8AC3E}">
        <p14:creationId xmlns:p14="http://schemas.microsoft.com/office/powerpoint/2010/main" val="15971317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Simple Sentiment Polarity</a:t>
            </a:r>
          </a:p>
        </p:txBody>
      </p:sp>
      <p:sp>
        <p:nvSpPr>
          <p:cNvPr id="8" name="Rectangle 7"/>
          <p:cNvSpPr/>
          <p:nvPr/>
        </p:nvSpPr>
        <p:spPr>
          <a:xfrm>
            <a:off x="334476" y="1159660"/>
            <a:ext cx="8484403" cy="4959785"/>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20650" indent="-120650" defTabSz="457200">
              <a:buFont typeface="Arial" panose="020B0604020202020204" pitchFamily="34" charset="0"/>
              <a:buChar char="•"/>
            </a:pPr>
            <a:endParaRPr lang="en-US" sz="2000" b="1" kern="1200" dirty="0">
              <a:solidFill>
                <a:prstClr val="white"/>
              </a:solidFill>
              <a:latin typeface="Arial Unicode MS" panose="020B0604020202020204" pitchFamily="34" charset="-128"/>
              <a:cs typeface="Arial Unicode MS" panose="020B0604020202020204" pitchFamily="34" charset="-128"/>
            </a:endParaRPr>
          </a:p>
        </p:txBody>
      </p:sp>
      <p:sp>
        <p:nvSpPr>
          <p:cNvPr id="9" name="Rectangle 8"/>
          <p:cNvSpPr/>
          <p:nvPr/>
        </p:nvSpPr>
        <p:spPr>
          <a:xfrm>
            <a:off x="334477" y="1157657"/>
            <a:ext cx="8484402" cy="4572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2400" b="1" u="sng" kern="1200" dirty="0">
                <a:solidFill>
                  <a:prstClr val="white"/>
                </a:solidFill>
                <a:latin typeface="Arial Unicode MS" panose="020B0604020202020204" pitchFamily="34" charset="-128"/>
                <a:cs typeface="Arial Unicode MS" panose="020B0604020202020204" pitchFamily="34" charset="-128"/>
              </a:rPr>
              <a:t>Scoring</a:t>
            </a:r>
          </a:p>
        </p:txBody>
      </p:sp>
      <p:pic>
        <p:nvPicPr>
          <p:cNvPr id="3" name="Picture 2" descr="Screen Shot 2015-11-02 at 1.12.52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1794463"/>
            <a:ext cx="4106183" cy="2631261"/>
          </a:xfrm>
          <a:prstGeom prst="rect">
            <a:avLst/>
          </a:prstGeom>
        </p:spPr>
      </p:pic>
      <p:sp>
        <p:nvSpPr>
          <p:cNvPr id="15" name="TextBox 14"/>
          <p:cNvSpPr txBox="1"/>
          <p:nvPr/>
        </p:nvSpPr>
        <p:spPr>
          <a:xfrm>
            <a:off x="382543" y="4980530"/>
            <a:ext cx="8361679" cy="1077218"/>
          </a:xfrm>
          <a:prstGeom prst="rect">
            <a:avLst/>
          </a:prstGeom>
          <a:solidFill>
            <a:schemeClr val="accent6"/>
          </a:solidFill>
        </p:spPr>
        <p:txBody>
          <a:bodyPr wrap="square" rtlCol="0">
            <a:spAutoFit/>
          </a:bodyPr>
          <a:lstStyle/>
          <a:p>
            <a:pPr defTabSz="457200"/>
            <a:r>
              <a:rPr lang="en-US" sz="1600" kern="1200" dirty="0">
                <a:solidFill>
                  <a:prstClr val="white"/>
                </a:solidFill>
                <a:latin typeface="Arial Unicode MS" panose="020B0604020202020204" pitchFamily="34" charset="-128"/>
                <a:ea typeface="Arial Unicode MS" panose="020B0604020202020204" pitchFamily="34" charset="-128"/>
                <a:cs typeface="Arial Unicode MS" panose="020B0604020202020204" pitchFamily="34" charset="-128"/>
              </a:rPr>
              <a:t>First it looks for the polarized word.  Then identifies valence shifters (default 4 words before and two words after)  Amplifiers are assigned +.8 and de-amplifiers weight is constrained to -1.  Lastly the sum is divided by the square root of the total number of words in the passage.</a:t>
            </a:r>
          </a:p>
        </p:txBody>
      </p:sp>
      <p:sp>
        <p:nvSpPr>
          <p:cNvPr id="16" name="TextBox 15"/>
          <p:cNvSpPr txBox="1"/>
          <p:nvPr/>
        </p:nvSpPr>
        <p:spPr>
          <a:xfrm>
            <a:off x="4754881" y="1674845"/>
            <a:ext cx="4063998" cy="3093154"/>
          </a:xfrm>
          <a:prstGeom prst="rect">
            <a:avLst/>
          </a:prstGeom>
          <a:noFill/>
        </p:spPr>
        <p:txBody>
          <a:bodyPr wrap="square" rtlCol="0">
            <a:spAutoFit/>
          </a:bodyPr>
          <a:lstStyle/>
          <a:p>
            <a:pPr marL="111125" indent="-111125" defTabSz="457200">
              <a:buFont typeface="Arial"/>
              <a:buChar char="•"/>
            </a:pPr>
            <a:r>
              <a:rPr lang="en-US" sz="1500" u="sng"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Text 1: </a:t>
            </a:r>
            <a:r>
              <a:rPr lang="en-US" sz="15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“love” was identified as positive.  The text has 5 words and so 1/</a:t>
            </a:r>
            <a:r>
              <a:rPr lang="en-US" sz="1500" kern="1200" dirty="0" err="1">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sqrt</a:t>
            </a:r>
            <a:r>
              <a:rPr lang="en-US" sz="15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(5) = .447</a:t>
            </a:r>
          </a:p>
          <a:p>
            <a:pPr marL="111125" indent="-111125" defTabSz="457200">
              <a:buFont typeface="Arial"/>
              <a:buChar char="•"/>
            </a:pPr>
            <a:endParaRPr lang="en-US" sz="15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marL="111125" indent="-111125" defTabSz="457200">
              <a:buFont typeface="Arial"/>
              <a:buChar char="•"/>
            </a:pPr>
            <a:r>
              <a:rPr lang="en-US" sz="1500" u="sng"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Text 2: </a:t>
            </a:r>
            <a:r>
              <a:rPr lang="en-US" sz="15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“good” was identified positively.  So 1/</a:t>
            </a:r>
            <a:r>
              <a:rPr lang="en-US" sz="1500" kern="1200" dirty="0" err="1">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sqrt</a:t>
            </a:r>
            <a:r>
              <a:rPr lang="en-US" sz="15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(4)=.5</a:t>
            </a:r>
          </a:p>
          <a:p>
            <a:pPr marL="111125" indent="-111125" defTabSz="457200">
              <a:buFont typeface="Arial"/>
              <a:buChar char="•"/>
            </a:pPr>
            <a:endParaRPr lang="en-US" sz="15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marL="111125" indent="-111125" defTabSz="457200">
              <a:buFont typeface="Arial"/>
              <a:buChar char="•"/>
            </a:pPr>
            <a:r>
              <a:rPr lang="en-US" sz="1500" u="sng"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Text 3: </a:t>
            </a:r>
            <a:r>
              <a:rPr lang="en-US" sz="15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“good” was found along with the amplifier “very”.  So (.8+1)/</a:t>
            </a:r>
            <a:r>
              <a:rPr lang="en-US" sz="1500" kern="1200" dirty="0" err="1">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sqrt</a:t>
            </a:r>
            <a:r>
              <a:rPr lang="en-US" sz="15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(5)=.805</a:t>
            </a:r>
          </a:p>
          <a:p>
            <a:pPr marL="111125" indent="-111125" defTabSz="457200">
              <a:buFont typeface="Arial"/>
              <a:buChar char="•"/>
            </a:pPr>
            <a:endParaRPr lang="en-US" sz="15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marL="111125" indent="-111125" defTabSz="457200">
              <a:buFont typeface="Arial"/>
              <a:buChar char="•"/>
            </a:pPr>
            <a:r>
              <a:rPr lang="en-US" sz="1500" u="sng"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Text 4: </a:t>
            </a:r>
            <a:r>
              <a:rPr lang="en-US" sz="15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hard and like cancel each other out so the polarity is zero. 1-1/</a:t>
            </a:r>
            <a:r>
              <a:rPr lang="en-US" sz="1500" kern="1200" dirty="0" err="1">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sqrt</a:t>
            </a:r>
            <a:r>
              <a:rPr lang="en-US" sz="15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(9)=0</a:t>
            </a:r>
          </a:p>
          <a:p>
            <a:pPr marL="111125" indent="-111125" defTabSz="457200">
              <a:buFont typeface="Arial"/>
              <a:buChar char="•"/>
            </a:pPr>
            <a:endParaRPr lang="en-US" sz="15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marL="111125" indent="-111125" defTabSz="457200">
              <a:buFont typeface="Arial"/>
              <a:buChar char="•"/>
            </a:pPr>
            <a:r>
              <a:rPr lang="en-US" sz="1500" u="sng"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Text 5: </a:t>
            </a:r>
            <a:r>
              <a:rPr lang="en-US" sz="15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“hard” is -1/</a:t>
            </a:r>
            <a:r>
              <a:rPr lang="en-US" sz="1500" kern="1200" dirty="0" err="1">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sqrt</a:t>
            </a:r>
            <a:r>
              <a:rPr lang="en-US" sz="15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(4)=-.50</a:t>
            </a:r>
          </a:p>
        </p:txBody>
      </p:sp>
      <p:sp>
        <p:nvSpPr>
          <p:cNvPr id="10" name="Footer Placeholder 5">
            <a:extLst>
              <a:ext uri="{FF2B5EF4-FFF2-40B4-BE49-F238E27FC236}">
                <a16:creationId xmlns:a16="http://schemas.microsoft.com/office/drawing/2014/main" id="{F34C6D11-B970-4207-ABE6-02BB6DB10694}"/>
              </a:ext>
            </a:extLst>
          </p:cNvPr>
          <p:cNvSpPr>
            <a:spLocks noGrp="1"/>
          </p:cNvSpPr>
          <p:nvPr>
            <p:ph type="ftr" sz="quarter" idx="3"/>
          </p:nvPr>
        </p:nvSpPr>
        <p:spPr>
          <a:xfrm>
            <a:off x="3028950" y="6356351"/>
            <a:ext cx="3086100" cy="365125"/>
          </a:xfrm>
        </p:spPr>
        <p:txBody>
          <a:bodyPr/>
          <a:lstStyle/>
          <a:p>
            <a:r>
              <a:rPr lang="en-US" dirty="0"/>
              <a:t>Kwartler CSCI -96</a:t>
            </a:r>
          </a:p>
        </p:txBody>
      </p:sp>
    </p:spTree>
    <p:extLst>
      <p:ext uri="{BB962C8B-B14F-4D97-AF65-F5344CB8AC3E}">
        <p14:creationId xmlns:p14="http://schemas.microsoft.com/office/powerpoint/2010/main" val="3689881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In reality sentiment is more complex.</a:t>
            </a:r>
          </a:p>
        </p:txBody>
      </p:sp>
      <p:sp>
        <p:nvSpPr>
          <p:cNvPr id="4" name="Rectangle 3"/>
          <p:cNvSpPr/>
          <p:nvPr/>
        </p:nvSpPr>
        <p:spPr>
          <a:xfrm>
            <a:off x="4699535" y="1640304"/>
            <a:ext cx="4114800" cy="4389120"/>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1800" kern="1200" dirty="0">
              <a:solidFill>
                <a:prstClr val="white"/>
              </a:solidFill>
              <a:latin typeface="Arial Unicode MS" panose="020B0604020202020204" pitchFamily="34" charset="-128"/>
            </a:endParaRPr>
          </a:p>
        </p:txBody>
      </p:sp>
      <p:sp>
        <p:nvSpPr>
          <p:cNvPr id="8" name="Rectangle 7"/>
          <p:cNvSpPr/>
          <p:nvPr/>
        </p:nvSpPr>
        <p:spPr>
          <a:xfrm>
            <a:off x="334477" y="1640304"/>
            <a:ext cx="4114800" cy="4389120"/>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20650" indent="-120650" defTabSz="457200">
              <a:buFont typeface="Arial" panose="020B0604020202020204" pitchFamily="34" charset="0"/>
              <a:buChar char="•"/>
            </a:pPr>
            <a:endParaRPr lang="en-US" sz="2000" b="1" kern="1200" dirty="0">
              <a:solidFill>
                <a:prstClr val="white"/>
              </a:solidFill>
              <a:latin typeface="Arial Unicode MS" panose="020B0604020202020204" pitchFamily="34" charset="-128"/>
            </a:endParaRPr>
          </a:p>
        </p:txBody>
      </p:sp>
      <p:pic>
        <p:nvPicPr>
          <p:cNvPr id="13" name="Picture 12"/>
          <p:cNvPicPr>
            <a:picLocks noChangeAspect="1"/>
          </p:cNvPicPr>
          <p:nvPr/>
        </p:nvPicPr>
        <p:blipFill>
          <a:blip r:embed="rId2"/>
          <a:stretch>
            <a:fillRect/>
          </a:stretch>
        </p:blipFill>
        <p:spPr>
          <a:xfrm>
            <a:off x="4579156" y="1842324"/>
            <a:ext cx="4343400" cy="4404208"/>
          </a:xfrm>
          <a:prstGeom prst="rect">
            <a:avLst/>
          </a:prstGeom>
        </p:spPr>
      </p:pic>
      <p:sp>
        <p:nvSpPr>
          <p:cNvPr id="14" name="Rectangle 13"/>
          <p:cNvSpPr/>
          <p:nvPr/>
        </p:nvSpPr>
        <p:spPr>
          <a:xfrm>
            <a:off x="4700588" y="1638300"/>
            <a:ext cx="4114800" cy="4572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2400" u="sng" kern="1200" dirty="0" err="1">
                <a:solidFill>
                  <a:prstClr val="white"/>
                </a:solidFill>
                <a:latin typeface="Arial Unicode MS" panose="020B0604020202020204" pitchFamily="34" charset="-128"/>
                <a:cs typeface="Arial Unicode MS" panose="020B0604020202020204" pitchFamily="34" charset="-128"/>
              </a:rPr>
              <a:t>Plutchik’s</a:t>
            </a:r>
            <a:r>
              <a:rPr lang="en-US" sz="2400" u="sng" kern="1200" dirty="0">
                <a:solidFill>
                  <a:prstClr val="white"/>
                </a:solidFill>
                <a:latin typeface="Arial Unicode MS" panose="020B0604020202020204" pitchFamily="34" charset="-128"/>
                <a:cs typeface="Arial Unicode MS" panose="020B0604020202020204" pitchFamily="34" charset="-128"/>
              </a:rPr>
              <a:t> Wheel</a:t>
            </a:r>
          </a:p>
        </p:txBody>
      </p:sp>
      <p:pic>
        <p:nvPicPr>
          <p:cNvPr id="15" name="Picture 14"/>
          <p:cNvPicPr>
            <a:picLocks noChangeAspect="1"/>
          </p:cNvPicPr>
          <p:nvPr/>
        </p:nvPicPr>
        <p:blipFill>
          <a:blip r:embed="rId3"/>
          <a:stretch>
            <a:fillRect/>
          </a:stretch>
        </p:blipFill>
        <p:spPr>
          <a:xfrm>
            <a:off x="571386" y="2712600"/>
            <a:ext cx="3657600" cy="2708881"/>
          </a:xfrm>
          <a:prstGeom prst="rect">
            <a:avLst/>
          </a:prstGeom>
        </p:spPr>
      </p:pic>
      <p:sp>
        <p:nvSpPr>
          <p:cNvPr id="16" name="Rectangle 15"/>
          <p:cNvSpPr/>
          <p:nvPr/>
        </p:nvSpPr>
        <p:spPr>
          <a:xfrm>
            <a:off x="334477" y="1638300"/>
            <a:ext cx="4114800" cy="4572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2400" b="1" u="sng" kern="1200" dirty="0">
                <a:solidFill>
                  <a:prstClr val="white"/>
                </a:solidFill>
                <a:latin typeface="Arial Unicode MS" panose="020B0604020202020204" pitchFamily="34" charset="-128"/>
                <a:cs typeface="Arial Unicode MS" panose="020B0604020202020204" pitchFamily="34" charset="-128"/>
              </a:rPr>
              <a:t>Many </a:t>
            </a:r>
            <a:r>
              <a:rPr lang="en-US" sz="2400" b="1" u="sng" kern="1200" dirty="0" err="1">
                <a:solidFill>
                  <a:prstClr val="white"/>
                </a:solidFill>
                <a:latin typeface="Arial Unicode MS" panose="020B0604020202020204" pitchFamily="34" charset="-128"/>
                <a:cs typeface="Arial Unicode MS" panose="020B0604020202020204" pitchFamily="34" charset="-128"/>
              </a:rPr>
              <a:t>Many</a:t>
            </a:r>
            <a:r>
              <a:rPr lang="en-US" sz="2400" b="1" u="sng" kern="1200" dirty="0">
                <a:solidFill>
                  <a:prstClr val="white"/>
                </a:solidFill>
                <a:latin typeface="Arial Unicode MS" panose="020B0604020202020204" pitchFamily="34" charset="-128"/>
                <a:cs typeface="Arial Unicode MS" panose="020B0604020202020204" pitchFamily="34" charset="-128"/>
              </a:rPr>
              <a:t> Emoji</a:t>
            </a:r>
          </a:p>
        </p:txBody>
      </p:sp>
      <p:sp>
        <p:nvSpPr>
          <p:cNvPr id="9" name="Footer Placeholder 5">
            <a:extLst>
              <a:ext uri="{FF2B5EF4-FFF2-40B4-BE49-F238E27FC236}">
                <a16:creationId xmlns:a16="http://schemas.microsoft.com/office/drawing/2014/main" id="{7E9568C0-1CE5-43A4-8328-30591691996D}"/>
              </a:ext>
            </a:extLst>
          </p:cNvPr>
          <p:cNvSpPr>
            <a:spLocks noGrp="1"/>
          </p:cNvSpPr>
          <p:nvPr>
            <p:ph type="ftr" sz="quarter" idx="3"/>
          </p:nvPr>
        </p:nvSpPr>
        <p:spPr>
          <a:xfrm>
            <a:off x="3028950" y="6356351"/>
            <a:ext cx="3086100" cy="365125"/>
          </a:xfrm>
        </p:spPr>
        <p:txBody>
          <a:bodyPr/>
          <a:lstStyle/>
          <a:p>
            <a:r>
              <a:rPr lang="en-US" dirty="0"/>
              <a:t>Kwartler CSCI -96</a:t>
            </a:r>
          </a:p>
        </p:txBody>
      </p:sp>
    </p:spTree>
    <p:extLst>
      <p:ext uri="{BB962C8B-B14F-4D97-AF65-F5344CB8AC3E}">
        <p14:creationId xmlns:p14="http://schemas.microsoft.com/office/powerpoint/2010/main" val="37917573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334477" y="1640304"/>
            <a:ext cx="8479858" cy="4389120"/>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20650" indent="-120650" defTabSz="457200">
              <a:buFont typeface="Arial" panose="020B0604020202020204" pitchFamily="34" charset="0"/>
              <a:buChar char="•"/>
            </a:pPr>
            <a:endParaRPr lang="en-US" sz="2000" b="1" kern="1200" dirty="0">
              <a:solidFill>
                <a:prstClr val="white"/>
              </a:solidFill>
              <a:latin typeface="Arial Unicode MS" panose="020B0604020202020204" pitchFamily="34" charset="-128"/>
            </a:endParaRPr>
          </a:p>
        </p:txBody>
      </p:sp>
      <p:sp>
        <p:nvSpPr>
          <p:cNvPr id="2" name="Title 1"/>
          <p:cNvSpPr>
            <a:spLocks noGrp="1"/>
          </p:cNvSpPr>
          <p:nvPr>
            <p:ph type="title"/>
          </p:nvPr>
        </p:nvSpPr>
        <p:spPr/>
        <p:txBody>
          <a:bodyPr>
            <a:normAutofit/>
          </a:bodyPr>
          <a:lstStyle/>
          <a:p>
            <a:r>
              <a:rPr lang="en-US" sz="3600" dirty="0" err="1"/>
              <a:t>Kanjoya’s</a:t>
            </a:r>
            <a:r>
              <a:rPr lang="en-US" sz="3600" dirty="0"/>
              <a:t> Experience Corpus</a:t>
            </a:r>
          </a:p>
        </p:txBody>
      </p:sp>
      <p:pic>
        <p:nvPicPr>
          <p:cNvPr id="9" name="Picture 8" descr="Screen Shot 2015-05-21 at 12.45.47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42457" y="1640303"/>
            <a:ext cx="5859087" cy="4364335"/>
          </a:xfrm>
          <a:prstGeom prst="rect">
            <a:avLst/>
          </a:prstGeom>
        </p:spPr>
      </p:pic>
      <p:sp>
        <p:nvSpPr>
          <p:cNvPr id="5" name="Footer Placeholder 5">
            <a:extLst>
              <a:ext uri="{FF2B5EF4-FFF2-40B4-BE49-F238E27FC236}">
                <a16:creationId xmlns:a16="http://schemas.microsoft.com/office/drawing/2014/main" id="{6D73F6E7-7195-4B6B-A38B-07A312820EA0}"/>
              </a:ext>
            </a:extLst>
          </p:cNvPr>
          <p:cNvSpPr>
            <a:spLocks noGrp="1"/>
          </p:cNvSpPr>
          <p:nvPr>
            <p:ph type="ftr" sz="quarter" idx="3"/>
          </p:nvPr>
        </p:nvSpPr>
        <p:spPr>
          <a:xfrm>
            <a:off x="3028950" y="6356351"/>
            <a:ext cx="3086100" cy="365125"/>
          </a:xfrm>
        </p:spPr>
        <p:txBody>
          <a:bodyPr/>
          <a:lstStyle/>
          <a:p>
            <a:r>
              <a:rPr lang="en-US" dirty="0"/>
              <a:t>Kwartler CSCI -96</a:t>
            </a:r>
          </a:p>
        </p:txBody>
      </p:sp>
    </p:spTree>
    <p:extLst>
      <p:ext uri="{BB962C8B-B14F-4D97-AF65-F5344CB8AC3E}">
        <p14:creationId xmlns:p14="http://schemas.microsoft.com/office/powerpoint/2010/main" val="12830304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C96ADC6-A8AF-4177-80C3-00592755C6E2}"/>
              </a:ext>
            </a:extLst>
          </p:cNvPr>
          <p:cNvSpPr>
            <a:spLocks noGrp="1"/>
          </p:cNvSpPr>
          <p:nvPr>
            <p:ph type="dt" sz="half" idx="10"/>
          </p:nvPr>
        </p:nvSpPr>
        <p:spPr/>
        <p:txBody>
          <a:bodyPr/>
          <a:lstStyle/>
          <a:p>
            <a:fld id="{6700A58B-DD98-43D0-B791-721480A02982}" type="datetime1">
              <a:rPr lang="en-US" smtClean="0"/>
              <a:t>11/14/22</a:t>
            </a:fld>
            <a:endParaRPr lang="en-US"/>
          </a:p>
        </p:txBody>
      </p:sp>
      <p:sp>
        <p:nvSpPr>
          <p:cNvPr id="3" name="Title 2">
            <a:extLst>
              <a:ext uri="{FF2B5EF4-FFF2-40B4-BE49-F238E27FC236}">
                <a16:creationId xmlns:a16="http://schemas.microsoft.com/office/drawing/2014/main" id="{4F6055C4-6C20-45AD-A381-AF38F6DD4455}"/>
              </a:ext>
            </a:extLst>
          </p:cNvPr>
          <p:cNvSpPr>
            <a:spLocks noGrp="1"/>
          </p:cNvSpPr>
          <p:nvPr>
            <p:ph type="title"/>
          </p:nvPr>
        </p:nvSpPr>
        <p:spPr>
          <a:xfrm>
            <a:off x="152400" y="365126"/>
            <a:ext cx="8991600" cy="591477"/>
          </a:xfrm>
        </p:spPr>
        <p:txBody>
          <a:bodyPr/>
          <a:lstStyle/>
          <a:p>
            <a:r>
              <a:rPr lang="en-US" sz="2800" dirty="0"/>
              <a:t>Sentiment the Tidy Way uses joins with existing lexicons</a:t>
            </a:r>
          </a:p>
        </p:txBody>
      </p:sp>
      <p:sp>
        <p:nvSpPr>
          <p:cNvPr id="4" name="Slide Number Placeholder 3">
            <a:extLst>
              <a:ext uri="{FF2B5EF4-FFF2-40B4-BE49-F238E27FC236}">
                <a16:creationId xmlns:a16="http://schemas.microsoft.com/office/drawing/2014/main" id="{70A44E92-3086-4AF5-BE02-6B5834CCC318}"/>
              </a:ext>
            </a:extLst>
          </p:cNvPr>
          <p:cNvSpPr>
            <a:spLocks noGrp="1"/>
          </p:cNvSpPr>
          <p:nvPr>
            <p:ph type="sldNum" sz="quarter" idx="12"/>
          </p:nvPr>
        </p:nvSpPr>
        <p:spPr/>
        <p:txBody>
          <a:bodyPr/>
          <a:lstStyle/>
          <a:p>
            <a:fld id="{37290FF7-652B-4475-AEAB-8B1A5D23AE09}" type="slidenum">
              <a:rPr lang="en-US" smtClean="0"/>
              <a:t>15</a:t>
            </a:fld>
            <a:endParaRPr lang="en-US"/>
          </a:p>
        </p:txBody>
      </p:sp>
      <p:sp>
        <p:nvSpPr>
          <p:cNvPr id="6" name="TextBox 5">
            <a:extLst>
              <a:ext uri="{FF2B5EF4-FFF2-40B4-BE49-F238E27FC236}">
                <a16:creationId xmlns:a16="http://schemas.microsoft.com/office/drawing/2014/main" id="{6B2F0EB7-915F-4604-B924-BE5C5A1D1E39}"/>
              </a:ext>
            </a:extLst>
          </p:cNvPr>
          <p:cNvSpPr txBox="1"/>
          <p:nvPr/>
        </p:nvSpPr>
        <p:spPr>
          <a:xfrm>
            <a:off x="251020" y="1302432"/>
            <a:ext cx="4956806" cy="3293209"/>
          </a:xfrm>
          <a:prstGeom prst="rect">
            <a:avLst/>
          </a:prstGeom>
          <a:solidFill>
            <a:schemeClr val="bg1">
              <a:lumMod val="75000"/>
            </a:schemeClr>
          </a:solidFill>
        </p:spPr>
        <p:txBody>
          <a:bodyPr wrap="none" rtlCol="0">
            <a:spAutoFit/>
          </a:bodyPr>
          <a:lstStyle/>
          <a:p>
            <a:pPr defTabSz="457200"/>
            <a:r>
              <a:rPr lang="en-US" sz="16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##Tidy Sentiment Analysis</a:t>
            </a:r>
          </a:p>
          <a:p>
            <a:pPr defTabSz="457200"/>
            <a:r>
              <a:rPr lang="en-US" sz="16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data(sentiments)</a:t>
            </a:r>
          </a:p>
          <a:p>
            <a:pPr defTabSz="457200"/>
            <a:r>
              <a:rPr lang="en-US" sz="16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sentiments</a:t>
            </a:r>
          </a:p>
          <a:p>
            <a:pPr defTabSz="457200"/>
            <a:endParaRPr lang="en-US" sz="16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defTabSz="457200"/>
            <a:r>
              <a:rPr lang="en-US" sz="16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a:t>
            </a:r>
            <a:r>
              <a:rPr lang="en-US" sz="1600" kern="1200" dirty="0" err="1">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Stopwords</a:t>
            </a:r>
            <a:endParaRPr lang="en-US" sz="16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defTabSz="457200"/>
            <a:r>
              <a:rPr lang="en-US" sz="16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data(</a:t>
            </a:r>
            <a:r>
              <a:rPr lang="en-US" sz="1600" kern="1200" dirty="0" err="1">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stop_words</a:t>
            </a:r>
            <a:r>
              <a:rPr lang="en-US" sz="16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a:t>
            </a:r>
          </a:p>
          <a:p>
            <a:pPr defTabSz="457200"/>
            <a:r>
              <a:rPr lang="en-US" sz="1600" kern="1200" dirty="0" err="1">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stop_words</a:t>
            </a:r>
            <a:endParaRPr lang="en-US" sz="16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defTabSz="457200"/>
            <a:endParaRPr lang="en-US" sz="16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defTabSz="457200"/>
            <a:r>
              <a:rPr lang="en-US" sz="16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#Add </a:t>
            </a:r>
            <a:r>
              <a:rPr lang="en-US" sz="1600" kern="1200" dirty="0" err="1">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stopwords</a:t>
            </a:r>
            <a:endParaRPr lang="en-US" sz="16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defTabSz="457200"/>
            <a:r>
              <a:rPr lang="en-US" sz="1600" kern="1200" dirty="0" err="1">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custom.stopwords</a:t>
            </a:r>
            <a:r>
              <a:rPr lang="en-US" sz="16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&lt;-</a:t>
            </a:r>
            <a:r>
              <a:rPr lang="en-US" sz="1600" kern="1200" dirty="0" err="1">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data.frame</a:t>
            </a:r>
            <a:r>
              <a:rPr lang="en-US" sz="16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(word=c('</a:t>
            </a:r>
            <a:r>
              <a:rPr lang="en-US" sz="1600" kern="1200" dirty="0" err="1">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amp','beer</a:t>
            </a:r>
            <a:r>
              <a:rPr lang="en-US" sz="16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a:t>
            </a:r>
          </a:p>
          <a:p>
            <a:pPr defTabSz="457200"/>
            <a:r>
              <a:rPr lang="en-US" sz="16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lexicon='custom')</a:t>
            </a:r>
          </a:p>
          <a:p>
            <a:pPr defTabSz="457200"/>
            <a:endParaRPr lang="en-US" sz="16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defTabSz="457200"/>
            <a:r>
              <a:rPr lang="en-US" sz="1600" kern="1200" dirty="0" err="1">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stop_words</a:t>
            </a:r>
            <a:r>
              <a:rPr lang="en-US" sz="16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&lt;-</a:t>
            </a:r>
            <a:r>
              <a:rPr lang="en-US" sz="1600" kern="1200" dirty="0" err="1">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rbind</a:t>
            </a:r>
            <a:r>
              <a:rPr lang="en-US" sz="16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a:t>
            </a:r>
            <a:r>
              <a:rPr lang="en-US" sz="1600" kern="1200" dirty="0" err="1">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stop_words,custom.stopwords</a:t>
            </a:r>
            <a:r>
              <a:rPr lang="en-US" sz="16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a:t>
            </a:r>
          </a:p>
        </p:txBody>
      </p:sp>
      <p:pic>
        <p:nvPicPr>
          <p:cNvPr id="7" name="Picture 6">
            <a:extLst>
              <a:ext uri="{FF2B5EF4-FFF2-40B4-BE49-F238E27FC236}">
                <a16:creationId xmlns:a16="http://schemas.microsoft.com/office/drawing/2014/main" id="{6932E47B-F3E8-49D2-9CF5-97AF5D9650A6}"/>
              </a:ext>
            </a:extLst>
          </p:cNvPr>
          <p:cNvPicPr>
            <a:picLocks noChangeAspect="1"/>
          </p:cNvPicPr>
          <p:nvPr/>
        </p:nvPicPr>
        <p:blipFill>
          <a:blip r:embed="rId2"/>
          <a:stretch>
            <a:fillRect/>
          </a:stretch>
        </p:blipFill>
        <p:spPr>
          <a:xfrm>
            <a:off x="5536295" y="1232094"/>
            <a:ext cx="3114675" cy="2162175"/>
          </a:xfrm>
          <a:prstGeom prst="rect">
            <a:avLst/>
          </a:prstGeom>
        </p:spPr>
      </p:pic>
      <p:pic>
        <p:nvPicPr>
          <p:cNvPr id="8" name="Picture 7">
            <a:extLst>
              <a:ext uri="{FF2B5EF4-FFF2-40B4-BE49-F238E27FC236}">
                <a16:creationId xmlns:a16="http://schemas.microsoft.com/office/drawing/2014/main" id="{F80EA188-0469-4FB5-9638-7F6F8A19DCEE}"/>
              </a:ext>
            </a:extLst>
          </p:cNvPr>
          <p:cNvPicPr>
            <a:picLocks noChangeAspect="1"/>
          </p:cNvPicPr>
          <p:nvPr/>
        </p:nvPicPr>
        <p:blipFill>
          <a:blip r:embed="rId3"/>
          <a:stretch>
            <a:fillRect/>
          </a:stretch>
        </p:blipFill>
        <p:spPr>
          <a:xfrm>
            <a:off x="5782480" y="3899729"/>
            <a:ext cx="2171700" cy="2162175"/>
          </a:xfrm>
          <a:prstGeom prst="rect">
            <a:avLst/>
          </a:prstGeom>
        </p:spPr>
      </p:pic>
      <p:sp>
        <p:nvSpPr>
          <p:cNvPr id="9" name="Footer Placeholder 5">
            <a:extLst>
              <a:ext uri="{FF2B5EF4-FFF2-40B4-BE49-F238E27FC236}">
                <a16:creationId xmlns:a16="http://schemas.microsoft.com/office/drawing/2014/main" id="{743436D9-66D6-480D-8753-218AB2841401}"/>
              </a:ext>
            </a:extLst>
          </p:cNvPr>
          <p:cNvSpPr>
            <a:spLocks noGrp="1"/>
          </p:cNvSpPr>
          <p:nvPr>
            <p:ph type="ftr" sz="quarter" idx="3"/>
          </p:nvPr>
        </p:nvSpPr>
        <p:spPr>
          <a:xfrm>
            <a:off x="3028950" y="6356351"/>
            <a:ext cx="3086100" cy="365125"/>
          </a:xfrm>
        </p:spPr>
        <p:txBody>
          <a:bodyPr/>
          <a:lstStyle/>
          <a:p>
            <a:r>
              <a:rPr lang="en-US" dirty="0"/>
              <a:t>Kwartler CSCI -96</a:t>
            </a:r>
          </a:p>
        </p:txBody>
      </p:sp>
    </p:spTree>
    <p:extLst>
      <p:ext uri="{BB962C8B-B14F-4D97-AF65-F5344CB8AC3E}">
        <p14:creationId xmlns:p14="http://schemas.microsoft.com/office/powerpoint/2010/main" val="14621200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7A55FDB-CE5C-4DAE-A97C-E7623027B243}"/>
              </a:ext>
            </a:extLst>
          </p:cNvPr>
          <p:cNvSpPr>
            <a:spLocks noGrp="1"/>
          </p:cNvSpPr>
          <p:nvPr>
            <p:ph type="dt" sz="half" idx="10"/>
          </p:nvPr>
        </p:nvSpPr>
        <p:spPr/>
        <p:txBody>
          <a:bodyPr/>
          <a:lstStyle/>
          <a:p>
            <a:fld id="{6700A58B-DD98-43D0-B791-721480A02982}" type="datetime1">
              <a:rPr lang="en-US" smtClean="0"/>
              <a:t>11/14/22</a:t>
            </a:fld>
            <a:endParaRPr lang="en-US"/>
          </a:p>
        </p:txBody>
      </p:sp>
      <p:sp>
        <p:nvSpPr>
          <p:cNvPr id="3" name="Title 2">
            <a:extLst>
              <a:ext uri="{FF2B5EF4-FFF2-40B4-BE49-F238E27FC236}">
                <a16:creationId xmlns:a16="http://schemas.microsoft.com/office/drawing/2014/main" id="{52F7F8D8-C08A-42D7-A870-28EB4193C588}"/>
              </a:ext>
            </a:extLst>
          </p:cNvPr>
          <p:cNvSpPr>
            <a:spLocks noGrp="1"/>
          </p:cNvSpPr>
          <p:nvPr>
            <p:ph type="title"/>
          </p:nvPr>
        </p:nvSpPr>
        <p:spPr/>
        <p:txBody>
          <a:bodyPr/>
          <a:lstStyle/>
          <a:p>
            <a:r>
              <a:rPr lang="en-US" dirty="0"/>
              <a:t>In this exercise we will examine song lyrics</a:t>
            </a:r>
          </a:p>
        </p:txBody>
      </p:sp>
      <p:sp>
        <p:nvSpPr>
          <p:cNvPr id="4" name="Slide Number Placeholder 3">
            <a:extLst>
              <a:ext uri="{FF2B5EF4-FFF2-40B4-BE49-F238E27FC236}">
                <a16:creationId xmlns:a16="http://schemas.microsoft.com/office/drawing/2014/main" id="{663A2EFB-45AB-4E96-83FB-3E493482E046}"/>
              </a:ext>
            </a:extLst>
          </p:cNvPr>
          <p:cNvSpPr>
            <a:spLocks noGrp="1"/>
          </p:cNvSpPr>
          <p:nvPr>
            <p:ph type="sldNum" sz="quarter" idx="12"/>
          </p:nvPr>
        </p:nvSpPr>
        <p:spPr/>
        <p:txBody>
          <a:bodyPr/>
          <a:lstStyle/>
          <a:p>
            <a:fld id="{37290FF7-652B-4475-AEAB-8B1A5D23AE09}" type="slidenum">
              <a:rPr lang="en-US" smtClean="0"/>
              <a:t>16</a:t>
            </a:fld>
            <a:endParaRPr lang="en-US"/>
          </a:p>
        </p:txBody>
      </p:sp>
      <p:pic>
        <p:nvPicPr>
          <p:cNvPr id="6" name="Picture 5">
            <a:extLst>
              <a:ext uri="{FF2B5EF4-FFF2-40B4-BE49-F238E27FC236}">
                <a16:creationId xmlns:a16="http://schemas.microsoft.com/office/drawing/2014/main" id="{43321A06-9471-48C7-B813-FF43E5D3F26A}"/>
              </a:ext>
            </a:extLst>
          </p:cNvPr>
          <p:cNvPicPr>
            <a:picLocks noChangeAspect="1"/>
          </p:cNvPicPr>
          <p:nvPr/>
        </p:nvPicPr>
        <p:blipFill>
          <a:blip r:embed="rId2"/>
          <a:stretch>
            <a:fillRect/>
          </a:stretch>
        </p:blipFill>
        <p:spPr>
          <a:xfrm>
            <a:off x="644442" y="1264820"/>
            <a:ext cx="6315075" cy="3943350"/>
          </a:xfrm>
          <a:prstGeom prst="rect">
            <a:avLst/>
          </a:prstGeom>
        </p:spPr>
      </p:pic>
      <p:sp>
        <p:nvSpPr>
          <p:cNvPr id="7" name="Footer Placeholder 5">
            <a:extLst>
              <a:ext uri="{FF2B5EF4-FFF2-40B4-BE49-F238E27FC236}">
                <a16:creationId xmlns:a16="http://schemas.microsoft.com/office/drawing/2014/main" id="{5ACD4867-B514-4387-A3CE-02F2E793883A}"/>
              </a:ext>
            </a:extLst>
          </p:cNvPr>
          <p:cNvSpPr>
            <a:spLocks noGrp="1"/>
          </p:cNvSpPr>
          <p:nvPr>
            <p:ph type="ftr" sz="quarter" idx="3"/>
          </p:nvPr>
        </p:nvSpPr>
        <p:spPr>
          <a:xfrm>
            <a:off x="3028950" y="6356351"/>
            <a:ext cx="3086100" cy="365125"/>
          </a:xfrm>
        </p:spPr>
        <p:txBody>
          <a:bodyPr/>
          <a:lstStyle/>
          <a:p>
            <a:r>
              <a:rPr lang="en-US" dirty="0"/>
              <a:t>Kwartler CSCI -96</a:t>
            </a:r>
          </a:p>
        </p:txBody>
      </p:sp>
    </p:spTree>
    <p:extLst>
      <p:ext uri="{BB962C8B-B14F-4D97-AF65-F5344CB8AC3E}">
        <p14:creationId xmlns:p14="http://schemas.microsoft.com/office/powerpoint/2010/main" val="3386157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20DD766-C2D4-44CF-B5A2-6C167C78C17E}"/>
              </a:ext>
            </a:extLst>
          </p:cNvPr>
          <p:cNvSpPr>
            <a:spLocks noGrp="1"/>
          </p:cNvSpPr>
          <p:nvPr>
            <p:ph type="dt" sz="half" idx="10"/>
          </p:nvPr>
        </p:nvSpPr>
        <p:spPr/>
        <p:txBody>
          <a:bodyPr/>
          <a:lstStyle/>
          <a:p>
            <a:fld id="{6700A58B-DD98-43D0-B791-721480A02982}" type="datetime1">
              <a:rPr lang="en-US" smtClean="0"/>
              <a:t>11/14/22</a:t>
            </a:fld>
            <a:endParaRPr lang="en-US"/>
          </a:p>
        </p:txBody>
      </p:sp>
      <p:sp>
        <p:nvSpPr>
          <p:cNvPr id="3" name="Title 2">
            <a:extLst>
              <a:ext uri="{FF2B5EF4-FFF2-40B4-BE49-F238E27FC236}">
                <a16:creationId xmlns:a16="http://schemas.microsoft.com/office/drawing/2014/main" id="{6FEAA2B8-AD3D-49C0-AE3D-3A1CD70E0BB3}"/>
              </a:ext>
            </a:extLst>
          </p:cNvPr>
          <p:cNvSpPr>
            <a:spLocks noGrp="1"/>
          </p:cNvSpPr>
          <p:nvPr>
            <p:ph type="title"/>
          </p:nvPr>
        </p:nvSpPr>
        <p:spPr/>
        <p:txBody>
          <a:bodyPr/>
          <a:lstStyle/>
          <a:p>
            <a:r>
              <a:rPr lang="en-US" dirty="0"/>
              <a:t>Tidy data uses %&gt;% to forward objects</a:t>
            </a:r>
          </a:p>
        </p:txBody>
      </p:sp>
      <p:sp>
        <p:nvSpPr>
          <p:cNvPr id="4" name="Slide Number Placeholder 3">
            <a:extLst>
              <a:ext uri="{FF2B5EF4-FFF2-40B4-BE49-F238E27FC236}">
                <a16:creationId xmlns:a16="http://schemas.microsoft.com/office/drawing/2014/main" id="{848ACAF6-EB1F-45ED-A0FA-EEF420BA6D7F}"/>
              </a:ext>
            </a:extLst>
          </p:cNvPr>
          <p:cNvSpPr>
            <a:spLocks noGrp="1"/>
          </p:cNvSpPr>
          <p:nvPr>
            <p:ph type="sldNum" sz="quarter" idx="12"/>
          </p:nvPr>
        </p:nvSpPr>
        <p:spPr/>
        <p:txBody>
          <a:bodyPr/>
          <a:lstStyle/>
          <a:p>
            <a:fld id="{37290FF7-652B-4475-AEAB-8B1A5D23AE09}" type="slidenum">
              <a:rPr lang="en-US" smtClean="0"/>
              <a:t>17</a:t>
            </a:fld>
            <a:endParaRPr lang="en-US"/>
          </a:p>
        </p:txBody>
      </p:sp>
      <p:sp>
        <p:nvSpPr>
          <p:cNvPr id="14" name="Rectangle 13">
            <a:extLst>
              <a:ext uri="{FF2B5EF4-FFF2-40B4-BE49-F238E27FC236}">
                <a16:creationId xmlns:a16="http://schemas.microsoft.com/office/drawing/2014/main" id="{D940A206-84F1-4CFE-A274-27868154639E}"/>
              </a:ext>
            </a:extLst>
          </p:cNvPr>
          <p:cNvSpPr/>
          <p:nvPr/>
        </p:nvSpPr>
        <p:spPr>
          <a:xfrm>
            <a:off x="93786" y="1486900"/>
            <a:ext cx="8944706" cy="914400"/>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err="1"/>
              <a:t>Tidytext</a:t>
            </a:r>
            <a:r>
              <a:rPr lang="en-US" sz="1600" dirty="0"/>
              <a:t> is part of the tidy universe including </a:t>
            </a:r>
            <a:r>
              <a:rPr lang="en-US" sz="1600" dirty="0" err="1"/>
              <a:t>ggplot</a:t>
            </a:r>
            <a:r>
              <a:rPr lang="en-US" sz="1600" dirty="0"/>
              <a:t> and </a:t>
            </a:r>
            <a:r>
              <a:rPr lang="en-US" sz="1600" dirty="0" err="1"/>
              <a:t>dplyr</a:t>
            </a:r>
            <a:r>
              <a:rPr lang="en-US" sz="1600" dirty="0"/>
              <a:t>.  Code is structured so it is more easily read using the %&gt;%.   The data format is a </a:t>
            </a:r>
            <a:r>
              <a:rPr lang="en-US" sz="1600" dirty="0" err="1"/>
              <a:t>tibble</a:t>
            </a:r>
            <a:r>
              <a:rPr lang="en-US" sz="1600" dirty="0"/>
              <a:t> and is in “tidy” format (long form).</a:t>
            </a:r>
          </a:p>
        </p:txBody>
      </p:sp>
      <p:sp>
        <p:nvSpPr>
          <p:cNvPr id="15" name="Rectangle 1">
            <a:extLst>
              <a:ext uri="{FF2B5EF4-FFF2-40B4-BE49-F238E27FC236}">
                <a16:creationId xmlns:a16="http://schemas.microsoft.com/office/drawing/2014/main" id="{39FFFAF3-C96C-462B-B199-570A86DECD12}"/>
              </a:ext>
            </a:extLst>
          </p:cNvPr>
          <p:cNvSpPr>
            <a:spLocks noChangeArrowheads="1"/>
          </p:cNvSpPr>
          <p:nvPr/>
        </p:nvSpPr>
        <p:spPr bwMode="auto">
          <a:xfrm>
            <a:off x="945046" y="3433381"/>
            <a:ext cx="7253909" cy="338554"/>
          </a:xfrm>
          <a:prstGeom prst="rect">
            <a:avLst/>
          </a:prstGeom>
          <a:solidFill>
            <a:schemeClr val="bg1">
              <a:lumMod val="85000"/>
            </a:schemeClr>
          </a:solid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err="1">
                <a:ln>
                  <a:noFill/>
                </a:ln>
                <a:solidFill>
                  <a:srgbClr val="000000"/>
                </a:solidFill>
                <a:effectLst/>
                <a:latin typeface="Consolas" panose="020B0609020204030204" pitchFamily="49" charset="0"/>
                <a:cs typeface="Consolas" panose="020B0609020204030204" pitchFamily="49" charset="0"/>
              </a:rPr>
              <a:t>mtcars</a:t>
            </a:r>
            <a:r>
              <a:rPr kumimoji="0" lang="en-US" altLang="en-US" sz="16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%&gt;% </a:t>
            </a:r>
            <a:r>
              <a:rPr kumimoji="0" lang="en-US" altLang="en-US" sz="1600" b="0" i="0" u="none" strike="noStrike" cap="none" normalizeH="0" baseline="0" dirty="0" err="1">
                <a:ln>
                  <a:noFill/>
                </a:ln>
                <a:solidFill>
                  <a:srgbClr val="000000"/>
                </a:solidFill>
                <a:effectLst/>
                <a:latin typeface="Consolas" panose="020B0609020204030204" pitchFamily="49" charset="0"/>
                <a:cs typeface="Consolas" panose="020B0609020204030204" pitchFamily="49" charset="0"/>
              </a:rPr>
              <a:t>group_by</a:t>
            </a:r>
            <a:r>
              <a:rPr kumimoji="0" lang="en-US" altLang="en-US" sz="16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a:t>
            </a:r>
            <a:r>
              <a:rPr kumimoji="0" lang="en-US" altLang="en-US" sz="1600" b="0" i="0" u="none" strike="noStrike" cap="none" normalizeH="0" baseline="0" dirty="0" err="1">
                <a:ln>
                  <a:noFill/>
                </a:ln>
                <a:solidFill>
                  <a:srgbClr val="000000"/>
                </a:solidFill>
                <a:effectLst/>
                <a:latin typeface="Consolas" panose="020B0609020204030204" pitchFamily="49" charset="0"/>
                <a:cs typeface="Consolas" panose="020B0609020204030204" pitchFamily="49" charset="0"/>
              </a:rPr>
              <a:t>cyl</a:t>
            </a:r>
            <a:r>
              <a:rPr kumimoji="0" lang="en-US" altLang="en-US" sz="16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%&gt;% mutate(rank = </a:t>
            </a:r>
            <a:r>
              <a:rPr kumimoji="0" lang="en-US" altLang="en-US" sz="1600" b="0" i="0" u="none" strike="noStrike" cap="none" normalizeH="0" baseline="0" dirty="0" err="1">
                <a:ln>
                  <a:noFill/>
                </a:ln>
                <a:solidFill>
                  <a:srgbClr val="000000"/>
                </a:solidFill>
                <a:effectLst/>
                <a:latin typeface="Consolas" panose="020B0609020204030204" pitchFamily="49" charset="0"/>
                <a:cs typeface="Consolas" panose="020B0609020204030204" pitchFamily="49" charset="0"/>
              </a:rPr>
              <a:t>min_rank</a:t>
            </a:r>
            <a:r>
              <a:rPr kumimoji="0" lang="en-US" altLang="en-US" sz="16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a:t>
            </a:r>
            <a:r>
              <a:rPr kumimoji="0" lang="en-US" altLang="en-US" sz="1600" b="0" i="0" u="none" strike="noStrike" cap="none" normalizeH="0" baseline="0" dirty="0" err="1">
                <a:ln>
                  <a:noFill/>
                </a:ln>
                <a:solidFill>
                  <a:srgbClr val="000000"/>
                </a:solidFill>
                <a:effectLst/>
                <a:latin typeface="Consolas" panose="020B0609020204030204" pitchFamily="49" charset="0"/>
                <a:cs typeface="Consolas" panose="020B0609020204030204" pitchFamily="49" charset="0"/>
              </a:rPr>
              <a:t>desc</a:t>
            </a:r>
            <a:r>
              <a:rPr kumimoji="0" lang="en-US" altLang="en-US" sz="16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(mpg)))</a:t>
            </a:r>
            <a:endParaRPr kumimoji="0" lang="en-US" altLang="en-US" sz="3200" b="0" i="0" u="none" strike="noStrike" cap="none" normalizeH="0" baseline="0" dirty="0">
              <a:ln>
                <a:noFill/>
              </a:ln>
              <a:solidFill>
                <a:schemeClr val="tx1"/>
              </a:solidFill>
              <a:effectLst/>
              <a:latin typeface="Consolas" panose="020B0609020204030204" pitchFamily="49" charset="0"/>
              <a:cs typeface="Consolas" panose="020B0609020204030204" pitchFamily="49" charset="0"/>
            </a:endParaRPr>
          </a:p>
        </p:txBody>
      </p:sp>
      <p:sp>
        <p:nvSpPr>
          <p:cNvPr id="16" name="TextBox 15">
            <a:extLst>
              <a:ext uri="{FF2B5EF4-FFF2-40B4-BE49-F238E27FC236}">
                <a16:creationId xmlns:a16="http://schemas.microsoft.com/office/drawing/2014/main" id="{58D0FEC3-CC7F-4699-A9B3-61C9844AF549}"/>
              </a:ext>
            </a:extLst>
          </p:cNvPr>
          <p:cNvSpPr txBox="1"/>
          <p:nvPr/>
        </p:nvSpPr>
        <p:spPr>
          <a:xfrm>
            <a:off x="93786" y="5718412"/>
            <a:ext cx="8944706" cy="307777"/>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marR="0" lvl="0" algn="l" rtl="0">
              <a:lnSpc>
                <a:spcPct val="100000"/>
              </a:lnSpc>
              <a:spcBef>
                <a:spcPts val="0"/>
              </a:spcBef>
              <a:spcAft>
                <a:spcPts val="0"/>
              </a:spcAft>
            </a:defPPr>
            <a:lvl1pPr algn="ct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1400" dirty="0"/>
              <a:t>This reads as “Using the </a:t>
            </a:r>
            <a:r>
              <a:rPr lang="en-US" sz="1400" dirty="0" err="1"/>
              <a:t>mtcars</a:t>
            </a:r>
            <a:r>
              <a:rPr lang="en-US" sz="1400" dirty="0"/>
              <a:t> object </a:t>
            </a:r>
            <a:r>
              <a:rPr lang="en-US" sz="1400" i="1" dirty="0"/>
              <a:t>then</a:t>
            </a:r>
            <a:r>
              <a:rPr lang="en-US" sz="1400" dirty="0"/>
              <a:t> group by the </a:t>
            </a:r>
            <a:r>
              <a:rPr lang="en-US" sz="1400" dirty="0" err="1"/>
              <a:t>cyl</a:t>
            </a:r>
            <a:r>
              <a:rPr lang="en-US" sz="1400" dirty="0"/>
              <a:t> vector </a:t>
            </a:r>
            <a:r>
              <a:rPr lang="en-US" sz="1400" i="1" dirty="0"/>
              <a:t>then</a:t>
            </a:r>
            <a:r>
              <a:rPr lang="en-US" sz="1400" dirty="0"/>
              <a:t> mutate a new variable called rank.</a:t>
            </a:r>
          </a:p>
        </p:txBody>
      </p:sp>
      <p:sp>
        <p:nvSpPr>
          <p:cNvPr id="9" name="Footer Placeholder 5">
            <a:extLst>
              <a:ext uri="{FF2B5EF4-FFF2-40B4-BE49-F238E27FC236}">
                <a16:creationId xmlns:a16="http://schemas.microsoft.com/office/drawing/2014/main" id="{16180B4F-F55C-4387-8D4C-1B7BDE282498}"/>
              </a:ext>
            </a:extLst>
          </p:cNvPr>
          <p:cNvSpPr>
            <a:spLocks noGrp="1"/>
          </p:cNvSpPr>
          <p:nvPr>
            <p:ph type="ftr" sz="quarter" idx="3"/>
          </p:nvPr>
        </p:nvSpPr>
        <p:spPr>
          <a:xfrm>
            <a:off x="3028950" y="6356351"/>
            <a:ext cx="3086100" cy="365125"/>
          </a:xfrm>
        </p:spPr>
        <p:txBody>
          <a:bodyPr/>
          <a:lstStyle/>
          <a:p>
            <a:r>
              <a:rPr lang="en-US" dirty="0"/>
              <a:t>Kwartler CSCI -96</a:t>
            </a:r>
          </a:p>
        </p:txBody>
      </p:sp>
    </p:spTree>
    <p:extLst>
      <p:ext uri="{BB962C8B-B14F-4D97-AF65-F5344CB8AC3E}">
        <p14:creationId xmlns:p14="http://schemas.microsoft.com/office/powerpoint/2010/main" val="26425181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2644D0D-C60C-46E2-871D-DCA3382205A8}"/>
              </a:ext>
            </a:extLst>
          </p:cNvPr>
          <p:cNvSpPr>
            <a:spLocks noGrp="1"/>
          </p:cNvSpPr>
          <p:nvPr>
            <p:ph type="dt" sz="half" idx="10"/>
          </p:nvPr>
        </p:nvSpPr>
        <p:spPr/>
        <p:txBody>
          <a:bodyPr/>
          <a:lstStyle/>
          <a:p>
            <a:fld id="{6700A58B-DD98-43D0-B791-721480A02982}" type="datetime1">
              <a:rPr lang="en-US" smtClean="0"/>
              <a:t>11/14/22</a:t>
            </a:fld>
            <a:endParaRPr lang="en-US"/>
          </a:p>
        </p:txBody>
      </p:sp>
      <p:sp>
        <p:nvSpPr>
          <p:cNvPr id="3" name="Title 2">
            <a:extLst>
              <a:ext uri="{FF2B5EF4-FFF2-40B4-BE49-F238E27FC236}">
                <a16:creationId xmlns:a16="http://schemas.microsoft.com/office/drawing/2014/main" id="{FBD223A4-35DD-40A2-B3D1-E3367BD98BC8}"/>
              </a:ext>
            </a:extLst>
          </p:cNvPr>
          <p:cNvSpPr>
            <a:spLocks noGrp="1"/>
          </p:cNvSpPr>
          <p:nvPr>
            <p:ph type="title"/>
          </p:nvPr>
        </p:nvSpPr>
        <p:spPr>
          <a:xfrm>
            <a:off x="199292" y="365126"/>
            <a:ext cx="8316058" cy="591477"/>
          </a:xfrm>
        </p:spPr>
        <p:txBody>
          <a:bodyPr/>
          <a:lstStyle/>
          <a:p>
            <a:r>
              <a:rPr lang="en-US" dirty="0"/>
              <a:t>Tidy can seem complicated but not impossible.</a:t>
            </a:r>
          </a:p>
        </p:txBody>
      </p:sp>
      <p:sp>
        <p:nvSpPr>
          <p:cNvPr id="4" name="Slide Number Placeholder 3">
            <a:extLst>
              <a:ext uri="{FF2B5EF4-FFF2-40B4-BE49-F238E27FC236}">
                <a16:creationId xmlns:a16="http://schemas.microsoft.com/office/drawing/2014/main" id="{BF13368D-75F6-4D13-8997-FC3F917E4C02}"/>
              </a:ext>
            </a:extLst>
          </p:cNvPr>
          <p:cNvSpPr>
            <a:spLocks noGrp="1"/>
          </p:cNvSpPr>
          <p:nvPr>
            <p:ph type="sldNum" sz="quarter" idx="12"/>
          </p:nvPr>
        </p:nvSpPr>
        <p:spPr/>
        <p:txBody>
          <a:bodyPr/>
          <a:lstStyle/>
          <a:p>
            <a:fld id="{37290FF7-652B-4475-AEAB-8B1A5D23AE09}" type="slidenum">
              <a:rPr lang="en-US" smtClean="0"/>
              <a:t>18</a:t>
            </a:fld>
            <a:endParaRPr lang="en-US"/>
          </a:p>
        </p:txBody>
      </p:sp>
      <p:sp>
        <p:nvSpPr>
          <p:cNvPr id="6" name="Rectangle 5">
            <a:extLst>
              <a:ext uri="{FF2B5EF4-FFF2-40B4-BE49-F238E27FC236}">
                <a16:creationId xmlns:a16="http://schemas.microsoft.com/office/drawing/2014/main" id="{6FBB0477-481A-4E1A-8DDD-E4574ACCF9CE}"/>
              </a:ext>
            </a:extLst>
          </p:cNvPr>
          <p:cNvSpPr/>
          <p:nvPr/>
        </p:nvSpPr>
        <p:spPr>
          <a:xfrm>
            <a:off x="685799" y="2754501"/>
            <a:ext cx="3381375" cy="584775"/>
          </a:xfrm>
          <a:prstGeom prst="rect">
            <a:avLst/>
          </a:prstGeom>
          <a:solidFill>
            <a:schemeClr val="bg1">
              <a:lumMod val="85000"/>
            </a:schemeClr>
          </a:solidFill>
        </p:spPr>
        <p:txBody>
          <a:bodyPr wrap="square">
            <a:spAutoFit/>
          </a:bodyPr>
          <a:lstStyle/>
          <a:p>
            <a:pPr defTabSz="457200"/>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all.tidy</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&lt;- </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all.tidy</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%&gt;%</a:t>
            </a:r>
          </a:p>
          <a:p>
            <a:pPr defTabSz="457200"/>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r>
              <a:rPr lang="en-US" sz="1600" u="sng"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anti_join</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stop_words</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p:txBody>
      </p:sp>
      <p:sp>
        <p:nvSpPr>
          <p:cNvPr id="7" name="Rectangle 6">
            <a:extLst>
              <a:ext uri="{FF2B5EF4-FFF2-40B4-BE49-F238E27FC236}">
                <a16:creationId xmlns:a16="http://schemas.microsoft.com/office/drawing/2014/main" id="{6C120070-75FA-4473-A705-9C1211F5314E}"/>
              </a:ext>
            </a:extLst>
          </p:cNvPr>
          <p:cNvSpPr/>
          <p:nvPr/>
        </p:nvSpPr>
        <p:spPr>
          <a:xfrm>
            <a:off x="7552529" y="2754501"/>
            <a:ext cx="1197764" cy="369332"/>
          </a:xfrm>
          <a:prstGeom prst="rect">
            <a:avLst/>
          </a:prstGeom>
          <a:solidFill>
            <a:srgbClr val="FFC000"/>
          </a:solidFill>
        </p:spPr>
        <p:txBody>
          <a:bodyPr wrap="none">
            <a:spAutoFit/>
          </a:bodyPr>
          <a:lstStyle/>
          <a:p>
            <a:pPr defTabSz="457200"/>
            <a:r>
              <a:rPr lang="en-US" sz="1800" kern="1200" dirty="0" err="1">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anti_join</a:t>
            </a:r>
            <a:r>
              <a:rPr lang="en-US" sz="18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a:t>
            </a:r>
          </a:p>
        </p:txBody>
      </p:sp>
      <p:sp>
        <p:nvSpPr>
          <p:cNvPr id="8" name="TextBox 7">
            <a:extLst>
              <a:ext uri="{FF2B5EF4-FFF2-40B4-BE49-F238E27FC236}">
                <a16:creationId xmlns:a16="http://schemas.microsoft.com/office/drawing/2014/main" id="{FA542AAA-A766-4392-B476-74EB6B4DC922}"/>
              </a:ext>
            </a:extLst>
          </p:cNvPr>
          <p:cNvSpPr txBox="1"/>
          <p:nvPr/>
        </p:nvSpPr>
        <p:spPr>
          <a:xfrm rot="19379462">
            <a:off x="4586054" y="2747573"/>
            <a:ext cx="941283" cy="307777"/>
          </a:xfrm>
          <a:prstGeom prst="rect">
            <a:avLst/>
          </a:prstGeom>
          <a:noFill/>
        </p:spPr>
        <p:txBody>
          <a:bodyPr wrap="none" rtlCol="0">
            <a:spAutoFit/>
          </a:bodyPr>
          <a:lstStyle/>
          <a:p>
            <a:pPr defTabSz="457200"/>
            <a:r>
              <a:rPr lang="en-US" sz="14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Song text</a:t>
            </a:r>
          </a:p>
        </p:txBody>
      </p:sp>
      <p:sp>
        <p:nvSpPr>
          <p:cNvPr id="9" name="TextBox 8">
            <a:extLst>
              <a:ext uri="{FF2B5EF4-FFF2-40B4-BE49-F238E27FC236}">
                <a16:creationId xmlns:a16="http://schemas.microsoft.com/office/drawing/2014/main" id="{6073C3AD-587F-44E8-BCBE-1A94597CE751}"/>
              </a:ext>
            </a:extLst>
          </p:cNvPr>
          <p:cNvSpPr txBox="1"/>
          <p:nvPr/>
        </p:nvSpPr>
        <p:spPr>
          <a:xfrm rot="2373993">
            <a:off x="6205820" y="2714241"/>
            <a:ext cx="1080745" cy="307777"/>
          </a:xfrm>
          <a:prstGeom prst="rect">
            <a:avLst/>
          </a:prstGeom>
          <a:noFill/>
        </p:spPr>
        <p:txBody>
          <a:bodyPr wrap="none" rtlCol="0">
            <a:spAutoFit/>
          </a:bodyPr>
          <a:lstStyle/>
          <a:p>
            <a:pPr defTabSz="457200"/>
            <a:r>
              <a:rPr lang="en-US" sz="14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Stop words</a:t>
            </a:r>
          </a:p>
        </p:txBody>
      </p:sp>
      <p:sp>
        <p:nvSpPr>
          <p:cNvPr id="10" name="Rectangle 9">
            <a:extLst>
              <a:ext uri="{FF2B5EF4-FFF2-40B4-BE49-F238E27FC236}">
                <a16:creationId xmlns:a16="http://schemas.microsoft.com/office/drawing/2014/main" id="{07C73059-F476-45F0-B504-D60AD0F87643}"/>
              </a:ext>
            </a:extLst>
          </p:cNvPr>
          <p:cNvSpPr/>
          <p:nvPr/>
        </p:nvSpPr>
        <p:spPr>
          <a:xfrm>
            <a:off x="479105" y="4486727"/>
            <a:ext cx="3696958" cy="1077218"/>
          </a:xfrm>
          <a:prstGeom prst="rect">
            <a:avLst/>
          </a:prstGeom>
          <a:solidFill>
            <a:schemeClr val="bg1">
              <a:lumMod val="85000"/>
            </a:schemeClr>
          </a:solidFill>
        </p:spPr>
        <p:txBody>
          <a:bodyPr wrap="square">
            <a:spAutoFit/>
          </a:bodyPr>
          <a:lstStyle/>
          <a:p>
            <a:pPr defTabSz="457200"/>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all.sentiment</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&lt;- </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all.tidy</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%&gt;%</a:t>
            </a:r>
          </a:p>
          <a:p>
            <a:pPr defTabSz="457200"/>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r>
              <a:rPr lang="en-US" sz="1600" u="sng"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inner_join</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nrc.lexicon</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%&gt;%  </a:t>
            </a:r>
          </a:p>
          <a:p>
            <a:pPr defTabSz="457200"/>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count(</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tweet,sentiment</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%&gt;%</a:t>
            </a:r>
          </a:p>
          <a:p>
            <a:pPr defTabSz="457200"/>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spread(tweet, n, fill = 0)</a:t>
            </a:r>
          </a:p>
        </p:txBody>
      </p:sp>
      <p:sp>
        <p:nvSpPr>
          <p:cNvPr id="11" name="TextBox 10">
            <a:extLst>
              <a:ext uri="{FF2B5EF4-FFF2-40B4-BE49-F238E27FC236}">
                <a16:creationId xmlns:a16="http://schemas.microsoft.com/office/drawing/2014/main" id="{4010DD0B-33D8-4C8D-A840-908EF79D276F}"/>
              </a:ext>
            </a:extLst>
          </p:cNvPr>
          <p:cNvSpPr txBox="1"/>
          <p:nvPr/>
        </p:nvSpPr>
        <p:spPr>
          <a:xfrm>
            <a:off x="4425640" y="1505792"/>
            <a:ext cx="3364553" cy="584775"/>
          </a:xfrm>
          <a:prstGeom prst="rect">
            <a:avLst/>
          </a:prstGeom>
          <a:noFill/>
        </p:spPr>
        <p:txBody>
          <a:bodyPr wrap="square" rtlCol="0">
            <a:spAutoFit/>
          </a:bodyPr>
          <a:lstStyle/>
          <a:p>
            <a:pPr defTabSz="457200"/>
            <a:r>
              <a:rPr lang="en-US" sz="16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Forwards an object so the code is easy to understand &amp; concise.</a:t>
            </a:r>
          </a:p>
        </p:txBody>
      </p:sp>
      <p:grpSp>
        <p:nvGrpSpPr>
          <p:cNvPr id="12" name="Group 11">
            <a:extLst>
              <a:ext uri="{FF2B5EF4-FFF2-40B4-BE49-F238E27FC236}">
                <a16:creationId xmlns:a16="http://schemas.microsoft.com/office/drawing/2014/main" id="{FDD1E614-E5A0-4976-A922-39D0CCEB472C}"/>
              </a:ext>
            </a:extLst>
          </p:cNvPr>
          <p:cNvGrpSpPr/>
          <p:nvPr/>
        </p:nvGrpSpPr>
        <p:grpSpPr>
          <a:xfrm>
            <a:off x="1073466" y="1125414"/>
            <a:ext cx="1803699" cy="1065581"/>
            <a:chOff x="1073466" y="914400"/>
            <a:chExt cx="1803699" cy="1065581"/>
          </a:xfrm>
        </p:grpSpPr>
        <p:sp>
          <p:nvSpPr>
            <p:cNvPr id="13" name="Rectangle 12">
              <a:extLst>
                <a:ext uri="{FF2B5EF4-FFF2-40B4-BE49-F238E27FC236}">
                  <a16:creationId xmlns:a16="http://schemas.microsoft.com/office/drawing/2014/main" id="{E8F8D37B-9C5B-4339-845C-B43F17889106}"/>
                </a:ext>
              </a:extLst>
            </p:cNvPr>
            <p:cNvSpPr/>
            <p:nvPr/>
          </p:nvSpPr>
          <p:spPr>
            <a:xfrm>
              <a:off x="1149128" y="1333650"/>
              <a:ext cx="1720215" cy="646331"/>
            </a:xfrm>
            <a:prstGeom prst="rect">
              <a:avLst/>
            </a:prstGeom>
            <a:solidFill>
              <a:schemeClr val="bg1">
                <a:lumMod val="85000"/>
              </a:schemeClr>
            </a:solidFill>
          </p:spPr>
          <p:txBody>
            <a:bodyPr wrap="square">
              <a:spAutoFit/>
            </a:bodyPr>
            <a:lstStyle/>
            <a:p>
              <a:pPr algn="ctr" defTabSz="457200"/>
              <a:r>
                <a:rPr lang="en-US" sz="3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%&gt;%</a:t>
              </a:r>
            </a:p>
          </p:txBody>
        </p:sp>
        <p:sp>
          <p:nvSpPr>
            <p:cNvPr id="14" name="TextBox 13">
              <a:extLst>
                <a:ext uri="{FF2B5EF4-FFF2-40B4-BE49-F238E27FC236}">
                  <a16:creationId xmlns:a16="http://schemas.microsoft.com/office/drawing/2014/main" id="{A640CA88-04CE-4868-B38D-157A5E346B60}"/>
                </a:ext>
              </a:extLst>
            </p:cNvPr>
            <p:cNvSpPr txBox="1"/>
            <p:nvPr/>
          </p:nvSpPr>
          <p:spPr>
            <a:xfrm>
              <a:off x="1073466" y="914400"/>
              <a:ext cx="1803699" cy="338554"/>
            </a:xfrm>
            <a:prstGeom prst="rect">
              <a:avLst/>
            </a:prstGeom>
            <a:noFill/>
          </p:spPr>
          <p:txBody>
            <a:bodyPr wrap="none" rtlCol="0">
              <a:spAutoFit/>
            </a:bodyPr>
            <a:lstStyle/>
            <a:p>
              <a:pPr defTabSz="457200"/>
              <a:r>
                <a:rPr lang="en-US" sz="16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The pipe operator</a:t>
              </a:r>
            </a:p>
          </p:txBody>
        </p:sp>
      </p:grpSp>
      <p:cxnSp>
        <p:nvCxnSpPr>
          <p:cNvPr id="15" name="Straight Connector 14">
            <a:extLst>
              <a:ext uri="{FF2B5EF4-FFF2-40B4-BE49-F238E27FC236}">
                <a16:creationId xmlns:a16="http://schemas.microsoft.com/office/drawing/2014/main" id="{BA5A6061-B638-4C5C-AA8C-9BC9C6119623}"/>
              </a:ext>
            </a:extLst>
          </p:cNvPr>
          <p:cNvCxnSpPr/>
          <p:nvPr/>
        </p:nvCxnSpPr>
        <p:spPr>
          <a:xfrm>
            <a:off x="1920240" y="2225040"/>
            <a:ext cx="5303520" cy="0"/>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3CA0F96C-7C39-4931-BE9D-E3A7EDB06FEF}"/>
              </a:ext>
            </a:extLst>
          </p:cNvPr>
          <p:cNvCxnSpPr/>
          <p:nvPr/>
        </p:nvCxnSpPr>
        <p:spPr>
          <a:xfrm>
            <a:off x="1920240" y="4169900"/>
            <a:ext cx="5303520" cy="0"/>
          </a:xfrm>
          <a:prstGeom prst="line">
            <a:avLst/>
          </a:prstGeom>
          <a:effectLst/>
        </p:spPr>
        <p:style>
          <a:lnRef idx="2">
            <a:schemeClr val="accent1"/>
          </a:lnRef>
          <a:fillRef idx="0">
            <a:schemeClr val="accent1"/>
          </a:fillRef>
          <a:effectRef idx="1">
            <a:schemeClr val="accent1"/>
          </a:effectRef>
          <a:fontRef idx="minor">
            <a:schemeClr val="tx1"/>
          </a:fontRef>
        </p:style>
      </p:cxnSp>
      <p:grpSp>
        <p:nvGrpSpPr>
          <p:cNvPr id="17" name="Group 16">
            <a:extLst>
              <a:ext uri="{FF2B5EF4-FFF2-40B4-BE49-F238E27FC236}">
                <a16:creationId xmlns:a16="http://schemas.microsoft.com/office/drawing/2014/main" id="{5FBD77FD-884E-41B8-9DDB-2990E7786254}"/>
              </a:ext>
            </a:extLst>
          </p:cNvPr>
          <p:cNvGrpSpPr/>
          <p:nvPr/>
        </p:nvGrpSpPr>
        <p:grpSpPr>
          <a:xfrm>
            <a:off x="5144231" y="4876800"/>
            <a:ext cx="1467580" cy="976313"/>
            <a:chOff x="6515101" y="2824163"/>
            <a:chExt cx="1123950" cy="747712"/>
          </a:xfrm>
        </p:grpSpPr>
        <p:sp>
          <p:nvSpPr>
            <p:cNvPr id="18" name="Freeform 27">
              <a:extLst>
                <a:ext uri="{FF2B5EF4-FFF2-40B4-BE49-F238E27FC236}">
                  <a16:creationId xmlns:a16="http://schemas.microsoft.com/office/drawing/2014/main" id="{09C72037-1D2C-433E-A839-1634A7FAAB7D}"/>
                </a:ext>
              </a:extLst>
            </p:cNvPr>
            <p:cNvSpPr/>
            <p:nvPr/>
          </p:nvSpPr>
          <p:spPr>
            <a:xfrm>
              <a:off x="6896101" y="2880653"/>
              <a:ext cx="361950" cy="634732"/>
            </a:xfrm>
            <a:custGeom>
              <a:avLst/>
              <a:gdLst>
                <a:gd name="connsiteX0" fmla="*/ 176588 w 361950"/>
                <a:gd name="connsiteY0" fmla="*/ 0 h 634732"/>
                <a:gd name="connsiteX1" fmla="*/ 198170 w 361950"/>
                <a:gd name="connsiteY1" fmla="*/ 11714 h 634732"/>
                <a:gd name="connsiteX2" fmla="*/ 361950 w 361950"/>
                <a:gd name="connsiteY2" fmla="*/ 319747 h 634732"/>
                <a:gd name="connsiteX3" fmla="*/ 198170 w 361950"/>
                <a:gd name="connsiteY3" fmla="*/ 627780 h 634732"/>
                <a:gd name="connsiteX4" fmla="*/ 185362 w 361950"/>
                <a:gd name="connsiteY4" fmla="*/ 634732 h 634732"/>
                <a:gd name="connsiteX5" fmla="*/ 163780 w 361950"/>
                <a:gd name="connsiteY5" fmla="*/ 623018 h 634732"/>
                <a:gd name="connsiteX6" fmla="*/ 0 w 361950"/>
                <a:gd name="connsiteY6" fmla="*/ 314985 h 634732"/>
                <a:gd name="connsiteX7" fmla="*/ 163780 w 361950"/>
                <a:gd name="connsiteY7" fmla="*/ 6952 h 634732"/>
                <a:gd name="connsiteX8" fmla="*/ 176588 w 361950"/>
                <a:gd name="connsiteY8" fmla="*/ 0 h 634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1950" h="634732">
                  <a:moveTo>
                    <a:pt x="176588" y="0"/>
                  </a:moveTo>
                  <a:lnTo>
                    <a:pt x="198170" y="11714"/>
                  </a:lnTo>
                  <a:cubicBezTo>
                    <a:pt x="296983" y="78471"/>
                    <a:pt x="361950" y="191522"/>
                    <a:pt x="361950" y="319747"/>
                  </a:cubicBezTo>
                  <a:cubicBezTo>
                    <a:pt x="361950" y="447972"/>
                    <a:pt x="296983" y="561023"/>
                    <a:pt x="198170" y="627780"/>
                  </a:cubicBezTo>
                  <a:lnTo>
                    <a:pt x="185362" y="634732"/>
                  </a:lnTo>
                  <a:lnTo>
                    <a:pt x="163780" y="623018"/>
                  </a:lnTo>
                  <a:cubicBezTo>
                    <a:pt x="64967" y="556261"/>
                    <a:pt x="0" y="443210"/>
                    <a:pt x="0" y="314985"/>
                  </a:cubicBezTo>
                  <a:cubicBezTo>
                    <a:pt x="0" y="186760"/>
                    <a:pt x="64967" y="73709"/>
                    <a:pt x="163780" y="6952"/>
                  </a:cubicBezTo>
                  <a:lnTo>
                    <a:pt x="176588"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457200"/>
              <a:endParaRPr lang="en-US" sz="1800" kern="1200" dirty="0">
                <a:solidFill>
                  <a:prstClr val="white"/>
                </a:solidFill>
                <a:latin typeface="Arial Unicode MS" panose="020B0604020202020204" pitchFamily="34" charset="-128"/>
              </a:endParaRPr>
            </a:p>
          </p:txBody>
        </p:sp>
        <p:sp>
          <p:nvSpPr>
            <p:cNvPr id="19" name="Freeform 28">
              <a:extLst>
                <a:ext uri="{FF2B5EF4-FFF2-40B4-BE49-F238E27FC236}">
                  <a16:creationId xmlns:a16="http://schemas.microsoft.com/office/drawing/2014/main" id="{B26589AD-8E45-4BC9-99F5-7130148FBE31}"/>
                </a:ext>
              </a:extLst>
            </p:cNvPr>
            <p:cNvSpPr/>
            <p:nvPr/>
          </p:nvSpPr>
          <p:spPr>
            <a:xfrm>
              <a:off x="7072689" y="2824163"/>
              <a:ext cx="566362" cy="742950"/>
            </a:xfrm>
            <a:custGeom>
              <a:avLst/>
              <a:gdLst>
                <a:gd name="connsiteX0" fmla="*/ 194887 w 566362"/>
                <a:gd name="connsiteY0" fmla="*/ 0 h 742950"/>
                <a:gd name="connsiteX1" fmla="*/ 566362 w 566362"/>
                <a:gd name="connsiteY1" fmla="*/ 371475 h 742950"/>
                <a:gd name="connsiteX2" fmla="*/ 194887 w 566362"/>
                <a:gd name="connsiteY2" fmla="*/ 742950 h 742950"/>
                <a:gd name="connsiteX3" fmla="*/ 50292 w 566362"/>
                <a:gd name="connsiteY3" fmla="*/ 713758 h 742950"/>
                <a:gd name="connsiteX4" fmla="*/ 8774 w 566362"/>
                <a:gd name="connsiteY4" fmla="*/ 691222 h 742950"/>
                <a:gd name="connsiteX5" fmla="*/ 21582 w 566362"/>
                <a:gd name="connsiteY5" fmla="*/ 684270 h 742950"/>
                <a:gd name="connsiteX6" fmla="*/ 185362 w 566362"/>
                <a:gd name="connsiteY6" fmla="*/ 376237 h 742950"/>
                <a:gd name="connsiteX7" fmla="*/ 21582 w 566362"/>
                <a:gd name="connsiteY7" fmla="*/ 68204 h 742950"/>
                <a:gd name="connsiteX8" fmla="*/ 0 w 566362"/>
                <a:gd name="connsiteY8" fmla="*/ 56490 h 742950"/>
                <a:gd name="connsiteX9" fmla="*/ 50292 w 566362"/>
                <a:gd name="connsiteY9" fmla="*/ 29192 h 742950"/>
                <a:gd name="connsiteX10" fmla="*/ 194887 w 566362"/>
                <a:gd name="connsiteY10" fmla="*/ 0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66362" h="742950">
                  <a:moveTo>
                    <a:pt x="194887" y="0"/>
                  </a:moveTo>
                  <a:cubicBezTo>
                    <a:pt x="400047" y="0"/>
                    <a:pt x="566362" y="166315"/>
                    <a:pt x="566362" y="371475"/>
                  </a:cubicBezTo>
                  <a:cubicBezTo>
                    <a:pt x="566362" y="576635"/>
                    <a:pt x="400047" y="742950"/>
                    <a:pt x="194887" y="742950"/>
                  </a:cubicBezTo>
                  <a:cubicBezTo>
                    <a:pt x="143597" y="742950"/>
                    <a:pt x="94735" y="732555"/>
                    <a:pt x="50292" y="713758"/>
                  </a:cubicBezTo>
                  <a:lnTo>
                    <a:pt x="8774" y="691222"/>
                  </a:lnTo>
                  <a:lnTo>
                    <a:pt x="21582" y="684270"/>
                  </a:lnTo>
                  <a:cubicBezTo>
                    <a:pt x="120395" y="617513"/>
                    <a:pt x="185362" y="504462"/>
                    <a:pt x="185362" y="376237"/>
                  </a:cubicBezTo>
                  <a:cubicBezTo>
                    <a:pt x="185362" y="248012"/>
                    <a:pt x="120395" y="134961"/>
                    <a:pt x="21582" y="68204"/>
                  </a:cubicBezTo>
                  <a:lnTo>
                    <a:pt x="0" y="56490"/>
                  </a:lnTo>
                  <a:lnTo>
                    <a:pt x="50292" y="29192"/>
                  </a:lnTo>
                  <a:cubicBezTo>
                    <a:pt x="94735" y="10395"/>
                    <a:pt x="143597" y="0"/>
                    <a:pt x="194887" y="0"/>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457200"/>
              <a:endParaRPr lang="en-US" sz="1800" kern="1200" dirty="0">
                <a:solidFill>
                  <a:prstClr val="white"/>
                </a:solidFill>
                <a:latin typeface="Arial Unicode MS" panose="020B0604020202020204" pitchFamily="34" charset="-128"/>
              </a:endParaRPr>
            </a:p>
          </p:txBody>
        </p:sp>
        <p:sp>
          <p:nvSpPr>
            <p:cNvPr id="20" name="Freeform 29">
              <a:extLst>
                <a:ext uri="{FF2B5EF4-FFF2-40B4-BE49-F238E27FC236}">
                  <a16:creationId xmlns:a16="http://schemas.microsoft.com/office/drawing/2014/main" id="{F5539E4B-6AEB-4978-B485-8F3BBCC4AFD3}"/>
                </a:ext>
              </a:extLst>
            </p:cNvPr>
            <p:cNvSpPr/>
            <p:nvPr/>
          </p:nvSpPr>
          <p:spPr>
            <a:xfrm>
              <a:off x="6515101" y="2828925"/>
              <a:ext cx="566362" cy="742950"/>
            </a:xfrm>
            <a:custGeom>
              <a:avLst/>
              <a:gdLst>
                <a:gd name="connsiteX0" fmla="*/ 371475 w 566362"/>
                <a:gd name="connsiteY0" fmla="*/ 0 h 742950"/>
                <a:gd name="connsiteX1" fmla="*/ 516070 w 566362"/>
                <a:gd name="connsiteY1" fmla="*/ 29192 h 742950"/>
                <a:gd name="connsiteX2" fmla="*/ 557588 w 566362"/>
                <a:gd name="connsiteY2" fmla="*/ 51728 h 742950"/>
                <a:gd name="connsiteX3" fmla="*/ 544780 w 566362"/>
                <a:gd name="connsiteY3" fmla="*/ 58680 h 742950"/>
                <a:gd name="connsiteX4" fmla="*/ 381000 w 566362"/>
                <a:gd name="connsiteY4" fmla="*/ 366713 h 742950"/>
                <a:gd name="connsiteX5" fmla="*/ 544780 w 566362"/>
                <a:gd name="connsiteY5" fmla="*/ 674746 h 742950"/>
                <a:gd name="connsiteX6" fmla="*/ 566362 w 566362"/>
                <a:gd name="connsiteY6" fmla="*/ 686460 h 742950"/>
                <a:gd name="connsiteX7" fmla="*/ 516070 w 566362"/>
                <a:gd name="connsiteY7" fmla="*/ 713758 h 742950"/>
                <a:gd name="connsiteX8" fmla="*/ 371475 w 566362"/>
                <a:gd name="connsiteY8" fmla="*/ 742950 h 742950"/>
                <a:gd name="connsiteX9" fmla="*/ 0 w 566362"/>
                <a:gd name="connsiteY9" fmla="*/ 371475 h 742950"/>
                <a:gd name="connsiteX10" fmla="*/ 371475 w 566362"/>
                <a:gd name="connsiteY10" fmla="*/ 0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66362" h="742950">
                  <a:moveTo>
                    <a:pt x="371475" y="0"/>
                  </a:moveTo>
                  <a:cubicBezTo>
                    <a:pt x="422765" y="0"/>
                    <a:pt x="471627" y="10395"/>
                    <a:pt x="516070" y="29192"/>
                  </a:cubicBezTo>
                  <a:lnTo>
                    <a:pt x="557588" y="51728"/>
                  </a:lnTo>
                  <a:lnTo>
                    <a:pt x="544780" y="58680"/>
                  </a:lnTo>
                  <a:cubicBezTo>
                    <a:pt x="445967" y="125437"/>
                    <a:pt x="381000" y="238488"/>
                    <a:pt x="381000" y="366713"/>
                  </a:cubicBezTo>
                  <a:cubicBezTo>
                    <a:pt x="381000" y="494938"/>
                    <a:pt x="445967" y="607989"/>
                    <a:pt x="544780" y="674746"/>
                  </a:cubicBezTo>
                  <a:lnTo>
                    <a:pt x="566362" y="686460"/>
                  </a:lnTo>
                  <a:lnTo>
                    <a:pt x="516070" y="713758"/>
                  </a:lnTo>
                  <a:cubicBezTo>
                    <a:pt x="471627" y="732555"/>
                    <a:pt x="422765" y="742950"/>
                    <a:pt x="371475" y="742950"/>
                  </a:cubicBezTo>
                  <a:cubicBezTo>
                    <a:pt x="166315" y="742950"/>
                    <a:pt x="0" y="576635"/>
                    <a:pt x="0" y="371475"/>
                  </a:cubicBezTo>
                  <a:cubicBezTo>
                    <a:pt x="0" y="166315"/>
                    <a:pt x="166315" y="0"/>
                    <a:pt x="371475" y="0"/>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457200"/>
              <a:endParaRPr lang="en-US" sz="1800" kern="1200" dirty="0">
                <a:solidFill>
                  <a:prstClr val="white"/>
                </a:solidFill>
                <a:latin typeface="Arial Unicode MS" panose="020B0604020202020204" pitchFamily="34" charset="-128"/>
              </a:endParaRPr>
            </a:p>
          </p:txBody>
        </p:sp>
      </p:grpSp>
      <p:sp>
        <p:nvSpPr>
          <p:cNvPr id="21" name="Rectangle 20">
            <a:extLst>
              <a:ext uri="{FF2B5EF4-FFF2-40B4-BE49-F238E27FC236}">
                <a16:creationId xmlns:a16="http://schemas.microsoft.com/office/drawing/2014/main" id="{F8FF7FC7-4798-4302-B168-8AC6B76F07FE}"/>
              </a:ext>
            </a:extLst>
          </p:cNvPr>
          <p:cNvSpPr/>
          <p:nvPr/>
        </p:nvSpPr>
        <p:spPr>
          <a:xfrm>
            <a:off x="7481997" y="5061154"/>
            <a:ext cx="1338828" cy="369332"/>
          </a:xfrm>
          <a:prstGeom prst="rect">
            <a:avLst/>
          </a:prstGeom>
          <a:solidFill>
            <a:srgbClr val="FFC000"/>
          </a:solidFill>
        </p:spPr>
        <p:txBody>
          <a:bodyPr wrap="none">
            <a:spAutoFit/>
          </a:bodyPr>
          <a:lstStyle/>
          <a:p>
            <a:pPr defTabSz="457200"/>
            <a:r>
              <a:rPr lang="en-US" sz="1800" kern="1200" dirty="0" err="1">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inner_join</a:t>
            </a:r>
            <a:r>
              <a:rPr lang="en-US" sz="18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a:t>
            </a:r>
          </a:p>
        </p:txBody>
      </p:sp>
      <p:grpSp>
        <p:nvGrpSpPr>
          <p:cNvPr id="24" name="Group 23">
            <a:extLst>
              <a:ext uri="{FF2B5EF4-FFF2-40B4-BE49-F238E27FC236}">
                <a16:creationId xmlns:a16="http://schemas.microsoft.com/office/drawing/2014/main" id="{1F73726C-90A0-4F59-912F-94AACD7BE772}"/>
              </a:ext>
            </a:extLst>
          </p:cNvPr>
          <p:cNvGrpSpPr/>
          <p:nvPr/>
        </p:nvGrpSpPr>
        <p:grpSpPr>
          <a:xfrm>
            <a:off x="5144231" y="2754501"/>
            <a:ext cx="1467580" cy="976313"/>
            <a:chOff x="6515101" y="2824163"/>
            <a:chExt cx="1123950" cy="747712"/>
          </a:xfrm>
        </p:grpSpPr>
        <p:sp>
          <p:nvSpPr>
            <p:cNvPr id="25" name="Freeform 31">
              <a:extLst>
                <a:ext uri="{FF2B5EF4-FFF2-40B4-BE49-F238E27FC236}">
                  <a16:creationId xmlns:a16="http://schemas.microsoft.com/office/drawing/2014/main" id="{C6CDC418-D840-42FE-BA6A-A1DF69A731D6}"/>
                </a:ext>
              </a:extLst>
            </p:cNvPr>
            <p:cNvSpPr/>
            <p:nvPr/>
          </p:nvSpPr>
          <p:spPr>
            <a:xfrm>
              <a:off x="6896101" y="2880653"/>
              <a:ext cx="361950" cy="634732"/>
            </a:xfrm>
            <a:custGeom>
              <a:avLst/>
              <a:gdLst>
                <a:gd name="connsiteX0" fmla="*/ 176588 w 361950"/>
                <a:gd name="connsiteY0" fmla="*/ 0 h 634732"/>
                <a:gd name="connsiteX1" fmla="*/ 198170 w 361950"/>
                <a:gd name="connsiteY1" fmla="*/ 11714 h 634732"/>
                <a:gd name="connsiteX2" fmla="*/ 361950 w 361950"/>
                <a:gd name="connsiteY2" fmla="*/ 319747 h 634732"/>
                <a:gd name="connsiteX3" fmla="*/ 198170 w 361950"/>
                <a:gd name="connsiteY3" fmla="*/ 627780 h 634732"/>
                <a:gd name="connsiteX4" fmla="*/ 185362 w 361950"/>
                <a:gd name="connsiteY4" fmla="*/ 634732 h 634732"/>
                <a:gd name="connsiteX5" fmla="*/ 163780 w 361950"/>
                <a:gd name="connsiteY5" fmla="*/ 623018 h 634732"/>
                <a:gd name="connsiteX6" fmla="*/ 0 w 361950"/>
                <a:gd name="connsiteY6" fmla="*/ 314985 h 634732"/>
                <a:gd name="connsiteX7" fmla="*/ 163780 w 361950"/>
                <a:gd name="connsiteY7" fmla="*/ 6952 h 634732"/>
                <a:gd name="connsiteX8" fmla="*/ 176588 w 361950"/>
                <a:gd name="connsiteY8" fmla="*/ 0 h 634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1950" h="634732">
                  <a:moveTo>
                    <a:pt x="176588" y="0"/>
                  </a:moveTo>
                  <a:lnTo>
                    <a:pt x="198170" y="11714"/>
                  </a:lnTo>
                  <a:cubicBezTo>
                    <a:pt x="296983" y="78471"/>
                    <a:pt x="361950" y="191522"/>
                    <a:pt x="361950" y="319747"/>
                  </a:cubicBezTo>
                  <a:cubicBezTo>
                    <a:pt x="361950" y="447972"/>
                    <a:pt x="296983" y="561023"/>
                    <a:pt x="198170" y="627780"/>
                  </a:cubicBezTo>
                  <a:lnTo>
                    <a:pt x="185362" y="634732"/>
                  </a:lnTo>
                  <a:lnTo>
                    <a:pt x="163780" y="623018"/>
                  </a:lnTo>
                  <a:cubicBezTo>
                    <a:pt x="64967" y="556261"/>
                    <a:pt x="0" y="443210"/>
                    <a:pt x="0" y="314985"/>
                  </a:cubicBezTo>
                  <a:cubicBezTo>
                    <a:pt x="0" y="186760"/>
                    <a:pt x="64967" y="73709"/>
                    <a:pt x="163780" y="6952"/>
                  </a:cubicBezTo>
                  <a:lnTo>
                    <a:pt x="176588" y="0"/>
                  </a:ln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457200"/>
              <a:endParaRPr lang="en-US" sz="1800" kern="1200" dirty="0">
                <a:solidFill>
                  <a:prstClr val="white"/>
                </a:solidFill>
                <a:latin typeface="Arial Unicode MS" panose="020B0604020202020204" pitchFamily="34" charset="-128"/>
              </a:endParaRPr>
            </a:p>
          </p:txBody>
        </p:sp>
        <p:sp>
          <p:nvSpPr>
            <p:cNvPr id="26" name="Freeform 32">
              <a:extLst>
                <a:ext uri="{FF2B5EF4-FFF2-40B4-BE49-F238E27FC236}">
                  <a16:creationId xmlns:a16="http://schemas.microsoft.com/office/drawing/2014/main" id="{218B948C-D2C8-4717-9BF4-78B82EFF8873}"/>
                </a:ext>
              </a:extLst>
            </p:cNvPr>
            <p:cNvSpPr/>
            <p:nvPr/>
          </p:nvSpPr>
          <p:spPr>
            <a:xfrm>
              <a:off x="7072689" y="2824163"/>
              <a:ext cx="566362" cy="742950"/>
            </a:xfrm>
            <a:custGeom>
              <a:avLst/>
              <a:gdLst>
                <a:gd name="connsiteX0" fmla="*/ 194887 w 566362"/>
                <a:gd name="connsiteY0" fmla="*/ 0 h 742950"/>
                <a:gd name="connsiteX1" fmla="*/ 566362 w 566362"/>
                <a:gd name="connsiteY1" fmla="*/ 371475 h 742950"/>
                <a:gd name="connsiteX2" fmla="*/ 194887 w 566362"/>
                <a:gd name="connsiteY2" fmla="*/ 742950 h 742950"/>
                <a:gd name="connsiteX3" fmla="*/ 50292 w 566362"/>
                <a:gd name="connsiteY3" fmla="*/ 713758 h 742950"/>
                <a:gd name="connsiteX4" fmla="*/ 8774 w 566362"/>
                <a:gd name="connsiteY4" fmla="*/ 691222 h 742950"/>
                <a:gd name="connsiteX5" fmla="*/ 21582 w 566362"/>
                <a:gd name="connsiteY5" fmla="*/ 684270 h 742950"/>
                <a:gd name="connsiteX6" fmla="*/ 185362 w 566362"/>
                <a:gd name="connsiteY6" fmla="*/ 376237 h 742950"/>
                <a:gd name="connsiteX7" fmla="*/ 21582 w 566362"/>
                <a:gd name="connsiteY7" fmla="*/ 68204 h 742950"/>
                <a:gd name="connsiteX8" fmla="*/ 0 w 566362"/>
                <a:gd name="connsiteY8" fmla="*/ 56490 h 742950"/>
                <a:gd name="connsiteX9" fmla="*/ 50292 w 566362"/>
                <a:gd name="connsiteY9" fmla="*/ 29192 h 742950"/>
                <a:gd name="connsiteX10" fmla="*/ 194887 w 566362"/>
                <a:gd name="connsiteY10" fmla="*/ 0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66362" h="742950">
                  <a:moveTo>
                    <a:pt x="194887" y="0"/>
                  </a:moveTo>
                  <a:cubicBezTo>
                    <a:pt x="400047" y="0"/>
                    <a:pt x="566362" y="166315"/>
                    <a:pt x="566362" y="371475"/>
                  </a:cubicBezTo>
                  <a:cubicBezTo>
                    <a:pt x="566362" y="576635"/>
                    <a:pt x="400047" y="742950"/>
                    <a:pt x="194887" y="742950"/>
                  </a:cubicBezTo>
                  <a:cubicBezTo>
                    <a:pt x="143597" y="742950"/>
                    <a:pt x="94735" y="732555"/>
                    <a:pt x="50292" y="713758"/>
                  </a:cubicBezTo>
                  <a:lnTo>
                    <a:pt x="8774" y="691222"/>
                  </a:lnTo>
                  <a:lnTo>
                    <a:pt x="21582" y="684270"/>
                  </a:lnTo>
                  <a:cubicBezTo>
                    <a:pt x="120395" y="617513"/>
                    <a:pt x="185362" y="504462"/>
                    <a:pt x="185362" y="376237"/>
                  </a:cubicBezTo>
                  <a:cubicBezTo>
                    <a:pt x="185362" y="248012"/>
                    <a:pt x="120395" y="134961"/>
                    <a:pt x="21582" y="68204"/>
                  </a:cubicBezTo>
                  <a:lnTo>
                    <a:pt x="0" y="56490"/>
                  </a:lnTo>
                  <a:lnTo>
                    <a:pt x="50292" y="29192"/>
                  </a:lnTo>
                  <a:cubicBezTo>
                    <a:pt x="94735" y="10395"/>
                    <a:pt x="143597" y="0"/>
                    <a:pt x="194887" y="0"/>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457200"/>
              <a:endParaRPr lang="en-US" sz="1800" kern="1200" dirty="0">
                <a:solidFill>
                  <a:prstClr val="white"/>
                </a:solidFill>
                <a:latin typeface="Arial Unicode MS" panose="020B0604020202020204" pitchFamily="34" charset="-128"/>
              </a:endParaRPr>
            </a:p>
          </p:txBody>
        </p:sp>
        <p:sp>
          <p:nvSpPr>
            <p:cNvPr id="27" name="Freeform 33">
              <a:extLst>
                <a:ext uri="{FF2B5EF4-FFF2-40B4-BE49-F238E27FC236}">
                  <a16:creationId xmlns:a16="http://schemas.microsoft.com/office/drawing/2014/main" id="{CC6EB1EB-6974-4FF5-AFB8-15D28118E7D8}"/>
                </a:ext>
              </a:extLst>
            </p:cNvPr>
            <p:cNvSpPr/>
            <p:nvPr/>
          </p:nvSpPr>
          <p:spPr>
            <a:xfrm>
              <a:off x="6515101" y="2828925"/>
              <a:ext cx="566362" cy="742950"/>
            </a:xfrm>
            <a:custGeom>
              <a:avLst/>
              <a:gdLst>
                <a:gd name="connsiteX0" fmla="*/ 371475 w 566362"/>
                <a:gd name="connsiteY0" fmla="*/ 0 h 742950"/>
                <a:gd name="connsiteX1" fmla="*/ 516070 w 566362"/>
                <a:gd name="connsiteY1" fmla="*/ 29192 h 742950"/>
                <a:gd name="connsiteX2" fmla="*/ 557588 w 566362"/>
                <a:gd name="connsiteY2" fmla="*/ 51728 h 742950"/>
                <a:gd name="connsiteX3" fmla="*/ 544780 w 566362"/>
                <a:gd name="connsiteY3" fmla="*/ 58680 h 742950"/>
                <a:gd name="connsiteX4" fmla="*/ 381000 w 566362"/>
                <a:gd name="connsiteY4" fmla="*/ 366713 h 742950"/>
                <a:gd name="connsiteX5" fmla="*/ 544780 w 566362"/>
                <a:gd name="connsiteY5" fmla="*/ 674746 h 742950"/>
                <a:gd name="connsiteX6" fmla="*/ 566362 w 566362"/>
                <a:gd name="connsiteY6" fmla="*/ 686460 h 742950"/>
                <a:gd name="connsiteX7" fmla="*/ 516070 w 566362"/>
                <a:gd name="connsiteY7" fmla="*/ 713758 h 742950"/>
                <a:gd name="connsiteX8" fmla="*/ 371475 w 566362"/>
                <a:gd name="connsiteY8" fmla="*/ 742950 h 742950"/>
                <a:gd name="connsiteX9" fmla="*/ 0 w 566362"/>
                <a:gd name="connsiteY9" fmla="*/ 371475 h 742950"/>
                <a:gd name="connsiteX10" fmla="*/ 371475 w 566362"/>
                <a:gd name="connsiteY10" fmla="*/ 0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66362" h="742950">
                  <a:moveTo>
                    <a:pt x="371475" y="0"/>
                  </a:moveTo>
                  <a:cubicBezTo>
                    <a:pt x="422765" y="0"/>
                    <a:pt x="471627" y="10395"/>
                    <a:pt x="516070" y="29192"/>
                  </a:cubicBezTo>
                  <a:lnTo>
                    <a:pt x="557588" y="51728"/>
                  </a:lnTo>
                  <a:lnTo>
                    <a:pt x="544780" y="58680"/>
                  </a:lnTo>
                  <a:cubicBezTo>
                    <a:pt x="445967" y="125437"/>
                    <a:pt x="381000" y="238488"/>
                    <a:pt x="381000" y="366713"/>
                  </a:cubicBezTo>
                  <a:cubicBezTo>
                    <a:pt x="381000" y="494938"/>
                    <a:pt x="445967" y="607989"/>
                    <a:pt x="544780" y="674746"/>
                  </a:cubicBezTo>
                  <a:lnTo>
                    <a:pt x="566362" y="686460"/>
                  </a:lnTo>
                  <a:lnTo>
                    <a:pt x="516070" y="713758"/>
                  </a:lnTo>
                  <a:cubicBezTo>
                    <a:pt x="471627" y="732555"/>
                    <a:pt x="422765" y="742950"/>
                    <a:pt x="371475" y="742950"/>
                  </a:cubicBezTo>
                  <a:cubicBezTo>
                    <a:pt x="166315" y="742950"/>
                    <a:pt x="0" y="576635"/>
                    <a:pt x="0" y="371475"/>
                  </a:cubicBezTo>
                  <a:cubicBezTo>
                    <a:pt x="0" y="166315"/>
                    <a:pt x="166315" y="0"/>
                    <a:pt x="371475" y="0"/>
                  </a:cubicBezTo>
                  <a:close/>
                </a:path>
              </a:pathLst>
            </a:cu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457200"/>
              <a:endParaRPr lang="en-US" sz="1800" kern="1200" dirty="0">
                <a:solidFill>
                  <a:prstClr val="white"/>
                </a:solidFill>
                <a:latin typeface="Arial Unicode MS" panose="020B0604020202020204" pitchFamily="34" charset="-128"/>
              </a:endParaRPr>
            </a:p>
          </p:txBody>
        </p:sp>
      </p:grpSp>
      <p:sp>
        <p:nvSpPr>
          <p:cNvPr id="29" name="TextBox 28">
            <a:extLst>
              <a:ext uri="{FF2B5EF4-FFF2-40B4-BE49-F238E27FC236}">
                <a16:creationId xmlns:a16="http://schemas.microsoft.com/office/drawing/2014/main" id="{EA4888E1-ED60-4A19-A199-9F95694F7409}"/>
              </a:ext>
            </a:extLst>
          </p:cNvPr>
          <p:cNvSpPr txBox="1"/>
          <p:nvPr/>
        </p:nvSpPr>
        <p:spPr>
          <a:xfrm rot="19379462">
            <a:off x="4671364" y="4839820"/>
            <a:ext cx="941283" cy="307777"/>
          </a:xfrm>
          <a:prstGeom prst="rect">
            <a:avLst/>
          </a:prstGeom>
          <a:noFill/>
        </p:spPr>
        <p:txBody>
          <a:bodyPr wrap="none" rtlCol="0">
            <a:spAutoFit/>
          </a:bodyPr>
          <a:lstStyle/>
          <a:p>
            <a:pPr defTabSz="457200"/>
            <a:r>
              <a:rPr lang="en-US" sz="14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Song text</a:t>
            </a:r>
          </a:p>
        </p:txBody>
      </p:sp>
      <p:sp>
        <p:nvSpPr>
          <p:cNvPr id="30" name="TextBox 29">
            <a:extLst>
              <a:ext uri="{FF2B5EF4-FFF2-40B4-BE49-F238E27FC236}">
                <a16:creationId xmlns:a16="http://schemas.microsoft.com/office/drawing/2014/main" id="{4DF17764-2885-44A3-B581-4ACF181B5058}"/>
              </a:ext>
            </a:extLst>
          </p:cNvPr>
          <p:cNvSpPr txBox="1"/>
          <p:nvPr/>
        </p:nvSpPr>
        <p:spPr>
          <a:xfrm rot="2816421">
            <a:off x="6162538" y="4664530"/>
            <a:ext cx="1040670" cy="523220"/>
          </a:xfrm>
          <a:prstGeom prst="rect">
            <a:avLst/>
          </a:prstGeom>
          <a:noFill/>
        </p:spPr>
        <p:txBody>
          <a:bodyPr wrap="none" rtlCol="0">
            <a:spAutoFit/>
          </a:bodyPr>
          <a:lstStyle/>
          <a:p>
            <a:pPr algn="ctr" defTabSz="457200"/>
            <a:r>
              <a:rPr lang="en-US" sz="14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Sentiment </a:t>
            </a:r>
          </a:p>
          <a:p>
            <a:pPr algn="ctr" defTabSz="457200"/>
            <a:r>
              <a:rPr lang="en-US" sz="14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words</a:t>
            </a:r>
          </a:p>
        </p:txBody>
      </p:sp>
      <p:sp>
        <p:nvSpPr>
          <p:cNvPr id="28" name="Footer Placeholder 5">
            <a:extLst>
              <a:ext uri="{FF2B5EF4-FFF2-40B4-BE49-F238E27FC236}">
                <a16:creationId xmlns:a16="http://schemas.microsoft.com/office/drawing/2014/main" id="{B33C3270-31B8-4616-8412-B103AD58E3D1}"/>
              </a:ext>
            </a:extLst>
          </p:cNvPr>
          <p:cNvSpPr>
            <a:spLocks noGrp="1"/>
          </p:cNvSpPr>
          <p:nvPr>
            <p:ph type="ftr" sz="quarter" idx="3"/>
          </p:nvPr>
        </p:nvSpPr>
        <p:spPr>
          <a:xfrm>
            <a:off x="3028950" y="6356351"/>
            <a:ext cx="3086100" cy="365125"/>
          </a:xfrm>
        </p:spPr>
        <p:txBody>
          <a:bodyPr/>
          <a:lstStyle/>
          <a:p>
            <a:r>
              <a:rPr lang="en-US" dirty="0"/>
              <a:t>Kwartler CSCI -96</a:t>
            </a:r>
          </a:p>
        </p:txBody>
      </p:sp>
    </p:spTree>
    <p:extLst>
      <p:ext uri="{BB962C8B-B14F-4D97-AF65-F5344CB8AC3E}">
        <p14:creationId xmlns:p14="http://schemas.microsoft.com/office/powerpoint/2010/main" val="26573051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D65DCE0-2F75-428E-8B52-D349D7F4F56C}"/>
              </a:ext>
            </a:extLst>
          </p:cNvPr>
          <p:cNvSpPr>
            <a:spLocks noGrp="1"/>
          </p:cNvSpPr>
          <p:nvPr>
            <p:ph type="dt" sz="half" idx="10"/>
          </p:nvPr>
        </p:nvSpPr>
        <p:spPr/>
        <p:txBody>
          <a:bodyPr/>
          <a:lstStyle/>
          <a:p>
            <a:fld id="{6700A58B-DD98-43D0-B791-721480A02982}" type="datetime1">
              <a:rPr lang="en-US" smtClean="0"/>
              <a:t>11/14/22</a:t>
            </a:fld>
            <a:endParaRPr lang="en-US"/>
          </a:p>
        </p:txBody>
      </p:sp>
      <p:sp>
        <p:nvSpPr>
          <p:cNvPr id="3" name="Title 2">
            <a:extLst>
              <a:ext uri="{FF2B5EF4-FFF2-40B4-BE49-F238E27FC236}">
                <a16:creationId xmlns:a16="http://schemas.microsoft.com/office/drawing/2014/main" id="{EB3CF5A1-BED0-4907-B2BD-D33AF938999E}"/>
              </a:ext>
            </a:extLst>
          </p:cNvPr>
          <p:cNvSpPr>
            <a:spLocks noGrp="1"/>
          </p:cNvSpPr>
          <p:nvPr>
            <p:ph type="title"/>
          </p:nvPr>
        </p:nvSpPr>
        <p:spPr>
          <a:xfrm>
            <a:off x="105508" y="365126"/>
            <a:ext cx="8409842" cy="591477"/>
          </a:xfrm>
        </p:spPr>
        <p:txBody>
          <a:bodyPr/>
          <a:lstStyle/>
          <a:p>
            <a:r>
              <a:rPr lang="en-US" dirty="0"/>
              <a:t>Starting with a DTM, its straightforward</a:t>
            </a:r>
          </a:p>
        </p:txBody>
      </p:sp>
      <p:sp>
        <p:nvSpPr>
          <p:cNvPr id="4" name="Slide Number Placeholder 3">
            <a:extLst>
              <a:ext uri="{FF2B5EF4-FFF2-40B4-BE49-F238E27FC236}">
                <a16:creationId xmlns:a16="http://schemas.microsoft.com/office/drawing/2014/main" id="{3508B99A-E370-4A9F-9765-3CE868FE9338}"/>
              </a:ext>
            </a:extLst>
          </p:cNvPr>
          <p:cNvSpPr>
            <a:spLocks noGrp="1"/>
          </p:cNvSpPr>
          <p:nvPr>
            <p:ph type="sldNum" sz="quarter" idx="12"/>
          </p:nvPr>
        </p:nvSpPr>
        <p:spPr/>
        <p:txBody>
          <a:bodyPr/>
          <a:lstStyle/>
          <a:p>
            <a:fld id="{37290FF7-652B-4475-AEAB-8B1A5D23AE09}" type="slidenum">
              <a:rPr lang="en-US" smtClean="0"/>
              <a:t>19</a:t>
            </a:fld>
            <a:endParaRPr lang="en-US"/>
          </a:p>
        </p:txBody>
      </p:sp>
      <p:sp>
        <p:nvSpPr>
          <p:cNvPr id="6" name="Rectangle 5">
            <a:extLst>
              <a:ext uri="{FF2B5EF4-FFF2-40B4-BE49-F238E27FC236}">
                <a16:creationId xmlns:a16="http://schemas.microsoft.com/office/drawing/2014/main" id="{E23CC522-3057-4819-AD48-ED01C1758783}"/>
              </a:ext>
            </a:extLst>
          </p:cNvPr>
          <p:cNvSpPr/>
          <p:nvPr/>
        </p:nvSpPr>
        <p:spPr>
          <a:xfrm>
            <a:off x="105508" y="1456029"/>
            <a:ext cx="4991931" cy="4524315"/>
          </a:xfrm>
          <a:prstGeom prst="rect">
            <a:avLst/>
          </a:prstGeom>
          <a:solidFill>
            <a:schemeClr val="bg1">
              <a:lumMod val="85000"/>
            </a:schemeClr>
          </a:solidFill>
        </p:spPr>
        <p:txBody>
          <a:bodyPr wrap="square">
            <a:spAutoFit/>
          </a:bodyPr>
          <a:lstStyle/>
          <a:p>
            <a:r>
              <a:rPr lang="en-US" sz="1600" dirty="0">
                <a:latin typeface="Consolas" panose="020B0609020204030204" pitchFamily="49" charset="0"/>
                <a:cs typeface="Consolas" panose="020B0609020204030204" pitchFamily="49" charset="0"/>
              </a:rPr>
              <a:t># DTM</a:t>
            </a:r>
          </a:p>
          <a:p>
            <a:r>
              <a:rPr lang="en-US" sz="1600" dirty="0" err="1">
                <a:latin typeface="Consolas" panose="020B0609020204030204" pitchFamily="49" charset="0"/>
                <a:cs typeface="Consolas" panose="020B0609020204030204" pitchFamily="49" charset="0"/>
              </a:rPr>
              <a:t>txtDTM</a:t>
            </a:r>
            <a:r>
              <a:rPr lang="en-US" sz="1600" dirty="0">
                <a:latin typeface="Consolas" panose="020B0609020204030204" pitchFamily="49" charset="0"/>
                <a:cs typeface="Consolas" panose="020B0609020204030204" pitchFamily="49" charset="0"/>
              </a:rPr>
              <a:t>&lt;-</a:t>
            </a:r>
            <a:r>
              <a:rPr lang="en-US" sz="1600" dirty="0" err="1">
                <a:latin typeface="Consolas" panose="020B0609020204030204" pitchFamily="49" charset="0"/>
                <a:cs typeface="Consolas" panose="020B0609020204030204" pitchFamily="49" charset="0"/>
              </a:rPr>
              <a:t>DocumentTermMatrix</a:t>
            </a:r>
            <a:r>
              <a:rPr lang="en-US" sz="1600" dirty="0">
                <a:latin typeface="Consolas" panose="020B0609020204030204" pitchFamily="49" charset="0"/>
                <a:cs typeface="Consolas" panose="020B0609020204030204" pitchFamily="49" charset="0"/>
              </a:rPr>
              <a:t>(</a:t>
            </a:r>
            <a:r>
              <a:rPr lang="en-US" sz="1600" dirty="0" err="1">
                <a:latin typeface="Consolas" panose="020B0609020204030204" pitchFamily="49" charset="0"/>
                <a:cs typeface="Consolas" panose="020B0609020204030204" pitchFamily="49" charset="0"/>
              </a:rPr>
              <a:t>txtCorpus</a:t>
            </a:r>
            <a:r>
              <a:rPr lang="en-US" sz="1600" dirty="0">
                <a:latin typeface="Consolas" panose="020B0609020204030204" pitchFamily="49" charset="0"/>
                <a:cs typeface="Consolas" panose="020B0609020204030204" pitchFamily="49" charset="0"/>
              </a:rPr>
              <a:t>)</a:t>
            </a:r>
          </a:p>
          <a:p>
            <a:r>
              <a:rPr lang="en-US" sz="1600" dirty="0" err="1">
                <a:latin typeface="Consolas" panose="020B0609020204030204" pitchFamily="49" charset="0"/>
                <a:cs typeface="Consolas" panose="020B0609020204030204" pitchFamily="49" charset="0"/>
              </a:rPr>
              <a:t>txtDTM</a:t>
            </a:r>
            <a:endParaRPr lang="en-US" sz="1600" dirty="0">
              <a:latin typeface="Consolas" panose="020B0609020204030204" pitchFamily="49" charset="0"/>
              <a:cs typeface="Consolas" panose="020B0609020204030204" pitchFamily="49" charset="0"/>
            </a:endParaRPr>
          </a:p>
          <a:p>
            <a:r>
              <a:rPr lang="en-US" sz="1600" dirty="0">
                <a:latin typeface="Consolas" panose="020B0609020204030204" pitchFamily="49" charset="0"/>
                <a:cs typeface="Consolas" panose="020B0609020204030204" pitchFamily="49" charset="0"/>
              </a:rPr>
              <a:t>dim(</a:t>
            </a:r>
            <a:r>
              <a:rPr lang="en-US" sz="1600" dirty="0" err="1">
                <a:latin typeface="Consolas" panose="020B0609020204030204" pitchFamily="49" charset="0"/>
                <a:cs typeface="Consolas" panose="020B0609020204030204" pitchFamily="49" charset="0"/>
              </a:rPr>
              <a:t>txtDTM</a:t>
            </a:r>
            <a:r>
              <a:rPr lang="en-US" sz="1600" dirty="0">
                <a:latin typeface="Consolas" panose="020B0609020204030204" pitchFamily="49" charset="0"/>
                <a:cs typeface="Consolas" panose="020B0609020204030204" pitchFamily="49" charset="0"/>
              </a:rPr>
              <a:t>)</a:t>
            </a:r>
          </a:p>
          <a:p>
            <a:endParaRPr lang="en-US" sz="1600" dirty="0">
              <a:latin typeface="Consolas" panose="020B0609020204030204" pitchFamily="49" charset="0"/>
              <a:cs typeface="Consolas" panose="020B0609020204030204" pitchFamily="49" charset="0"/>
            </a:endParaRPr>
          </a:p>
          <a:p>
            <a:r>
              <a:rPr lang="en-US" sz="1600" dirty="0">
                <a:latin typeface="Consolas" panose="020B0609020204030204" pitchFamily="49" charset="0"/>
                <a:cs typeface="Consolas" panose="020B0609020204030204" pitchFamily="49" charset="0"/>
              </a:rPr>
              <a:t># Tidy</a:t>
            </a:r>
          </a:p>
          <a:p>
            <a:r>
              <a:rPr lang="en-US" sz="1600" dirty="0" err="1">
                <a:latin typeface="Consolas" panose="020B0609020204030204" pitchFamily="49" charset="0"/>
                <a:cs typeface="Consolas" panose="020B0609020204030204" pitchFamily="49" charset="0"/>
              </a:rPr>
              <a:t>tidyCorp</a:t>
            </a:r>
            <a:r>
              <a:rPr lang="en-US" sz="1600" dirty="0">
                <a:latin typeface="Consolas" panose="020B0609020204030204" pitchFamily="49" charset="0"/>
                <a:cs typeface="Consolas" panose="020B0609020204030204" pitchFamily="49" charset="0"/>
              </a:rPr>
              <a:t>&lt;-tidy(</a:t>
            </a:r>
            <a:r>
              <a:rPr lang="en-US" sz="1600" dirty="0" err="1">
                <a:latin typeface="Consolas" panose="020B0609020204030204" pitchFamily="49" charset="0"/>
                <a:cs typeface="Consolas" panose="020B0609020204030204" pitchFamily="49" charset="0"/>
              </a:rPr>
              <a:t>txtDTM</a:t>
            </a:r>
            <a:r>
              <a:rPr lang="en-US" sz="1600" dirty="0">
                <a:latin typeface="Consolas" panose="020B0609020204030204" pitchFamily="49" charset="0"/>
                <a:cs typeface="Consolas" panose="020B0609020204030204" pitchFamily="49" charset="0"/>
              </a:rPr>
              <a:t>)</a:t>
            </a:r>
          </a:p>
          <a:p>
            <a:r>
              <a:rPr lang="en-US" sz="1600" dirty="0" err="1">
                <a:latin typeface="Consolas" panose="020B0609020204030204" pitchFamily="49" charset="0"/>
                <a:cs typeface="Consolas" panose="020B0609020204030204" pitchFamily="49" charset="0"/>
              </a:rPr>
              <a:t>tidyCorp</a:t>
            </a:r>
            <a:endParaRPr lang="en-US" sz="1600" dirty="0">
              <a:latin typeface="Consolas" panose="020B0609020204030204" pitchFamily="49" charset="0"/>
              <a:cs typeface="Consolas" panose="020B0609020204030204" pitchFamily="49" charset="0"/>
            </a:endParaRPr>
          </a:p>
          <a:p>
            <a:r>
              <a:rPr lang="en-US" sz="1600" dirty="0">
                <a:latin typeface="Consolas" panose="020B0609020204030204" pitchFamily="49" charset="0"/>
                <a:cs typeface="Consolas" panose="020B0609020204030204" pitchFamily="49" charset="0"/>
              </a:rPr>
              <a:t>dim(</a:t>
            </a:r>
            <a:r>
              <a:rPr lang="en-US" sz="1600" dirty="0" err="1">
                <a:latin typeface="Consolas" panose="020B0609020204030204" pitchFamily="49" charset="0"/>
                <a:cs typeface="Consolas" panose="020B0609020204030204" pitchFamily="49" charset="0"/>
              </a:rPr>
              <a:t>tidyCorp</a:t>
            </a:r>
            <a:r>
              <a:rPr lang="en-US" sz="1600" dirty="0">
                <a:latin typeface="Consolas" panose="020B0609020204030204" pitchFamily="49" charset="0"/>
                <a:cs typeface="Consolas" panose="020B0609020204030204" pitchFamily="49" charset="0"/>
              </a:rPr>
              <a:t>)</a:t>
            </a:r>
          </a:p>
          <a:p>
            <a:endParaRPr lang="en-US" sz="1600" dirty="0">
              <a:latin typeface="Consolas" panose="020B0609020204030204" pitchFamily="49" charset="0"/>
              <a:cs typeface="Consolas" panose="020B0609020204030204" pitchFamily="49" charset="0"/>
            </a:endParaRPr>
          </a:p>
          <a:p>
            <a:r>
              <a:rPr lang="en-US" sz="1600" dirty="0">
                <a:latin typeface="Consolas" panose="020B0609020204030204" pitchFamily="49" charset="0"/>
                <a:cs typeface="Consolas" panose="020B0609020204030204" pitchFamily="49" charset="0"/>
              </a:rPr>
              <a:t># Get </a:t>
            </a:r>
            <a:r>
              <a:rPr lang="en-US" sz="1600" dirty="0" err="1">
                <a:latin typeface="Consolas" panose="020B0609020204030204" pitchFamily="49" charset="0"/>
                <a:cs typeface="Consolas" panose="020B0609020204030204" pitchFamily="49" charset="0"/>
              </a:rPr>
              <a:t>bing</a:t>
            </a:r>
            <a:r>
              <a:rPr lang="en-US" sz="1600" dirty="0">
                <a:latin typeface="Consolas" panose="020B0609020204030204" pitchFamily="49" charset="0"/>
                <a:cs typeface="Consolas" panose="020B0609020204030204" pitchFamily="49" charset="0"/>
              </a:rPr>
              <a:t> lexicon</a:t>
            </a:r>
          </a:p>
          <a:p>
            <a:r>
              <a:rPr lang="en-US" sz="1600" dirty="0">
                <a:latin typeface="Consolas" panose="020B0609020204030204" pitchFamily="49" charset="0"/>
                <a:cs typeface="Consolas" panose="020B0609020204030204" pitchFamily="49" charset="0"/>
              </a:rPr>
              <a:t># "</a:t>
            </a:r>
            <a:r>
              <a:rPr lang="en-US" sz="1600" dirty="0" err="1">
                <a:latin typeface="Consolas" panose="020B0609020204030204" pitchFamily="49" charset="0"/>
                <a:cs typeface="Consolas" panose="020B0609020204030204" pitchFamily="49" charset="0"/>
              </a:rPr>
              <a:t>afinn</a:t>
            </a:r>
            <a:r>
              <a:rPr lang="en-US" sz="1600" dirty="0">
                <a:latin typeface="Consolas" panose="020B0609020204030204" pitchFamily="49" charset="0"/>
                <a:cs typeface="Consolas" panose="020B0609020204030204" pitchFamily="49" charset="0"/>
              </a:rPr>
              <a:t>", "</a:t>
            </a:r>
            <a:r>
              <a:rPr lang="en-US" sz="1600" dirty="0" err="1">
                <a:latin typeface="Consolas" panose="020B0609020204030204" pitchFamily="49" charset="0"/>
                <a:cs typeface="Consolas" panose="020B0609020204030204" pitchFamily="49" charset="0"/>
              </a:rPr>
              <a:t>bing</a:t>
            </a:r>
            <a:r>
              <a:rPr lang="en-US" sz="1600" dirty="0">
                <a:latin typeface="Consolas" panose="020B0609020204030204" pitchFamily="49" charset="0"/>
                <a:cs typeface="Consolas" panose="020B0609020204030204" pitchFamily="49" charset="0"/>
              </a:rPr>
              <a:t>", "</a:t>
            </a:r>
            <a:r>
              <a:rPr lang="en-US" sz="1600" dirty="0" err="1">
                <a:latin typeface="Consolas" panose="020B0609020204030204" pitchFamily="49" charset="0"/>
                <a:cs typeface="Consolas" panose="020B0609020204030204" pitchFamily="49" charset="0"/>
              </a:rPr>
              <a:t>nrc</a:t>
            </a:r>
            <a:r>
              <a:rPr lang="en-US" sz="1600" dirty="0">
                <a:latin typeface="Consolas" panose="020B0609020204030204" pitchFamily="49" charset="0"/>
                <a:cs typeface="Consolas" panose="020B0609020204030204" pitchFamily="49" charset="0"/>
              </a:rPr>
              <a:t>", "</a:t>
            </a:r>
            <a:r>
              <a:rPr lang="en-US" sz="1600" dirty="0" err="1">
                <a:latin typeface="Consolas" panose="020B0609020204030204" pitchFamily="49" charset="0"/>
                <a:cs typeface="Consolas" panose="020B0609020204030204" pitchFamily="49" charset="0"/>
              </a:rPr>
              <a:t>loughran</a:t>
            </a:r>
            <a:r>
              <a:rPr lang="en-US" sz="1600" dirty="0">
                <a:latin typeface="Consolas" panose="020B0609020204030204" pitchFamily="49" charset="0"/>
                <a:cs typeface="Consolas" panose="020B0609020204030204" pitchFamily="49" charset="0"/>
              </a:rPr>
              <a:t>"</a:t>
            </a:r>
          </a:p>
          <a:p>
            <a:r>
              <a:rPr lang="en-US" sz="1600" dirty="0" err="1">
                <a:latin typeface="Consolas" panose="020B0609020204030204" pitchFamily="49" charset="0"/>
                <a:cs typeface="Consolas" panose="020B0609020204030204" pitchFamily="49" charset="0"/>
              </a:rPr>
              <a:t>bing</a:t>
            </a:r>
            <a:r>
              <a:rPr lang="en-US" sz="1600" dirty="0">
                <a:latin typeface="Consolas" panose="020B0609020204030204" pitchFamily="49" charset="0"/>
                <a:cs typeface="Consolas" panose="020B0609020204030204" pitchFamily="49" charset="0"/>
              </a:rPr>
              <a:t>&lt;-</a:t>
            </a:r>
            <a:r>
              <a:rPr lang="en-US" sz="1600" dirty="0" err="1">
                <a:latin typeface="Consolas" panose="020B0609020204030204" pitchFamily="49" charset="0"/>
                <a:cs typeface="Consolas" panose="020B0609020204030204" pitchFamily="49" charset="0"/>
              </a:rPr>
              <a:t>get_sentiments</a:t>
            </a:r>
            <a:r>
              <a:rPr lang="en-US" sz="1600" dirty="0">
                <a:latin typeface="Consolas" panose="020B0609020204030204" pitchFamily="49" charset="0"/>
                <a:cs typeface="Consolas" panose="020B0609020204030204" pitchFamily="49" charset="0"/>
              </a:rPr>
              <a:t>(lexicon = c("</a:t>
            </a:r>
            <a:r>
              <a:rPr lang="en-US" sz="1600" dirty="0" err="1">
                <a:latin typeface="Consolas" panose="020B0609020204030204" pitchFamily="49" charset="0"/>
                <a:cs typeface="Consolas" panose="020B0609020204030204" pitchFamily="49" charset="0"/>
              </a:rPr>
              <a:t>bing</a:t>
            </a:r>
            <a:r>
              <a:rPr lang="en-US" sz="1600" dirty="0">
                <a:latin typeface="Consolas" panose="020B0609020204030204" pitchFamily="49" charset="0"/>
                <a:cs typeface="Consolas" panose="020B0609020204030204" pitchFamily="49" charset="0"/>
              </a:rPr>
              <a:t>"))</a:t>
            </a:r>
          </a:p>
          <a:p>
            <a:r>
              <a:rPr lang="en-US" sz="1600" dirty="0">
                <a:latin typeface="Consolas" panose="020B0609020204030204" pitchFamily="49" charset="0"/>
                <a:cs typeface="Consolas" panose="020B0609020204030204" pitchFamily="49" charset="0"/>
              </a:rPr>
              <a:t>head(</a:t>
            </a:r>
            <a:r>
              <a:rPr lang="en-US" sz="1600" dirty="0" err="1">
                <a:latin typeface="Consolas" panose="020B0609020204030204" pitchFamily="49" charset="0"/>
                <a:cs typeface="Consolas" panose="020B0609020204030204" pitchFamily="49" charset="0"/>
              </a:rPr>
              <a:t>bing</a:t>
            </a:r>
            <a:r>
              <a:rPr lang="en-US" sz="1600" dirty="0">
                <a:latin typeface="Consolas" panose="020B0609020204030204" pitchFamily="49" charset="0"/>
                <a:cs typeface="Consolas" panose="020B0609020204030204" pitchFamily="49" charset="0"/>
              </a:rPr>
              <a:t>)</a:t>
            </a:r>
          </a:p>
          <a:p>
            <a:endParaRPr lang="en-US" sz="1600" dirty="0">
              <a:latin typeface="Consolas" panose="020B0609020204030204" pitchFamily="49" charset="0"/>
              <a:cs typeface="Consolas" panose="020B0609020204030204" pitchFamily="49" charset="0"/>
            </a:endParaRPr>
          </a:p>
          <a:p>
            <a:r>
              <a:rPr lang="en-US" sz="1600" dirty="0">
                <a:latin typeface="Consolas" panose="020B0609020204030204" pitchFamily="49" charset="0"/>
                <a:cs typeface="Consolas" panose="020B0609020204030204" pitchFamily="49" charset="0"/>
              </a:rPr>
              <a:t># Perform Inner Join</a:t>
            </a:r>
          </a:p>
          <a:p>
            <a:r>
              <a:rPr lang="en-US" sz="1600" dirty="0" err="1">
                <a:latin typeface="Consolas" panose="020B0609020204030204" pitchFamily="49" charset="0"/>
                <a:cs typeface="Consolas" panose="020B0609020204030204" pitchFamily="49" charset="0"/>
              </a:rPr>
              <a:t>bingSent</a:t>
            </a:r>
            <a:r>
              <a:rPr lang="en-US" sz="1600" dirty="0">
                <a:latin typeface="Consolas" panose="020B0609020204030204" pitchFamily="49" charset="0"/>
                <a:cs typeface="Consolas" panose="020B0609020204030204" pitchFamily="49" charset="0"/>
              </a:rPr>
              <a:t>&lt;-</a:t>
            </a:r>
            <a:r>
              <a:rPr lang="en-US" sz="1600" dirty="0" err="1">
                <a:latin typeface="Consolas" panose="020B0609020204030204" pitchFamily="49" charset="0"/>
                <a:cs typeface="Consolas" panose="020B0609020204030204" pitchFamily="49" charset="0"/>
              </a:rPr>
              <a:t>inner_join</a:t>
            </a:r>
            <a:r>
              <a:rPr lang="en-US" sz="1600" dirty="0">
                <a:latin typeface="Consolas" panose="020B0609020204030204" pitchFamily="49" charset="0"/>
                <a:cs typeface="Consolas" panose="020B0609020204030204" pitchFamily="49" charset="0"/>
              </a:rPr>
              <a:t>(</a:t>
            </a:r>
            <a:r>
              <a:rPr lang="en-US" sz="1600" dirty="0" err="1">
                <a:latin typeface="Consolas" panose="020B0609020204030204" pitchFamily="49" charset="0"/>
                <a:cs typeface="Consolas" panose="020B0609020204030204" pitchFamily="49" charset="0"/>
              </a:rPr>
              <a:t>tidyCorp,bing</a:t>
            </a:r>
            <a:r>
              <a:rPr lang="en-US" sz="1600" dirty="0">
                <a:latin typeface="Consolas" panose="020B0609020204030204" pitchFamily="49" charset="0"/>
                <a:cs typeface="Consolas" panose="020B0609020204030204" pitchFamily="49" charset="0"/>
              </a:rPr>
              <a:t>, by=c('term'='word'))</a:t>
            </a:r>
          </a:p>
        </p:txBody>
      </p:sp>
      <p:sp>
        <p:nvSpPr>
          <p:cNvPr id="7" name="TextBox 6">
            <a:extLst>
              <a:ext uri="{FF2B5EF4-FFF2-40B4-BE49-F238E27FC236}">
                <a16:creationId xmlns:a16="http://schemas.microsoft.com/office/drawing/2014/main" id="{64BF376E-724E-4A47-B167-F5A4169AAA55}"/>
              </a:ext>
            </a:extLst>
          </p:cNvPr>
          <p:cNvSpPr txBox="1"/>
          <p:nvPr/>
        </p:nvSpPr>
        <p:spPr>
          <a:xfrm>
            <a:off x="5901083" y="1669741"/>
            <a:ext cx="2916556" cy="369332"/>
          </a:xfrm>
          <a:prstGeom prst="rect">
            <a:avLst/>
          </a:prstGeom>
          <a:solidFill>
            <a:schemeClr val="accent6"/>
          </a:solidFill>
        </p:spPr>
        <p:txBody>
          <a:bodyPr wrap="square" rtlCol="0">
            <a:spAutoFit/>
          </a:bodyPr>
          <a:lstStyle/>
          <a:p>
            <a:r>
              <a:rPr lang="en-US" dirty="0">
                <a:solidFill>
                  <a:schemeClr val="bg1"/>
                </a:solidFill>
              </a:rPr>
              <a:t>DTM is from the “tm” library</a:t>
            </a:r>
          </a:p>
        </p:txBody>
      </p:sp>
      <p:cxnSp>
        <p:nvCxnSpPr>
          <p:cNvPr id="8" name="Straight Arrow Connector 7">
            <a:extLst>
              <a:ext uri="{FF2B5EF4-FFF2-40B4-BE49-F238E27FC236}">
                <a16:creationId xmlns:a16="http://schemas.microsoft.com/office/drawing/2014/main" id="{A26A99F2-048A-4E21-A24D-F22B5D02BFA9}"/>
              </a:ext>
            </a:extLst>
          </p:cNvPr>
          <p:cNvCxnSpPr/>
          <p:nvPr/>
        </p:nvCxnSpPr>
        <p:spPr>
          <a:xfrm>
            <a:off x="4752396" y="1833514"/>
            <a:ext cx="1037230" cy="13648"/>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675F7F4F-E745-4348-9ED2-5C0BEBBD6AFF}"/>
              </a:ext>
            </a:extLst>
          </p:cNvPr>
          <p:cNvCxnSpPr/>
          <p:nvPr/>
        </p:nvCxnSpPr>
        <p:spPr>
          <a:xfrm flipV="1">
            <a:off x="3096466" y="3080893"/>
            <a:ext cx="2402006" cy="13648"/>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7A299686-BF25-416D-B48C-AAE63F126E0B}"/>
              </a:ext>
            </a:extLst>
          </p:cNvPr>
          <p:cNvSpPr txBox="1"/>
          <p:nvPr/>
        </p:nvSpPr>
        <p:spPr>
          <a:xfrm>
            <a:off x="5596281" y="2878451"/>
            <a:ext cx="3336702" cy="369332"/>
          </a:xfrm>
          <a:prstGeom prst="rect">
            <a:avLst/>
          </a:prstGeom>
          <a:solidFill>
            <a:schemeClr val="accent6"/>
          </a:solidFill>
        </p:spPr>
        <p:txBody>
          <a:bodyPr wrap="square" rtlCol="0">
            <a:spAutoFit/>
          </a:bodyPr>
          <a:lstStyle/>
          <a:p>
            <a:r>
              <a:rPr lang="en-US" dirty="0">
                <a:solidFill>
                  <a:schemeClr val="bg1"/>
                </a:solidFill>
              </a:rPr>
              <a:t>Easy way to make it into a </a:t>
            </a:r>
            <a:r>
              <a:rPr lang="en-US" dirty="0" err="1">
                <a:solidFill>
                  <a:schemeClr val="bg1"/>
                </a:solidFill>
              </a:rPr>
              <a:t>tibble</a:t>
            </a:r>
            <a:r>
              <a:rPr lang="en-US" dirty="0">
                <a:solidFill>
                  <a:schemeClr val="bg1"/>
                </a:solidFill>
              </a:rPr>
              <a:t>.</a:t>
            </a:r>
          </a:p>
        </p:txBody>
      </p:sp>
      <p:grpSp>
        <p:nvGrpSpPr>
          <p:cNvPr id="11" name="Group 10">
            <a:extLst>
              <a:ext uri="{FF2B5EF4-FFF2-40B4-BE49-F238E27FC236}">
                <a16:creationId xmlns:a16="http://schemas.microsoft.com/office/drawing/2014/main" id="{F2B41F8A-7E4B-4C03-9A34-7FA8AB00BC9B}"/>
              </a:ext>
            </a:extLst>
          </p:cNvPr>
          <p:cNvGrpSpPr/>
          <p:nvPr/>
        </p:nvGrpSpPr>
        <p:grpSpPr>
          <a:xfrm>
            <a:off x="6439716" y="4344537"/>
            <a:ext cx="1467580" cy="976313"/>
            <a:chOff x="6515101" y="2824163"/>
            <a:chExt cx="1123950" cy="747712"/>
          </a:xfrm>
        </p:grpSpPr>
        <p:sp>
          <p:nvSpPr>
            <p:cNvPr id="12" name="Freeform 11">
              <a:extLst>
                <a:ext uri="{FF2B5EF4-FFF2-40B4-BE49-F238E27FC236}">
                  <a16:creationId xmlns:a16="http://schemas.microsoft.com/office/drawing/2014/main" id="{2CFA4C18-8660-464F-AD38-19CE8922E600}"/>
                </a:ext>
              </a:extLst>
            </p:cNvPr>
            <p:cNvSpPr/>
            <p:nvPr/>
          </p:nvSpPr>
          <p:spPr>
            <a:xfrm>
              <a:off x="6896101" y="2880653"/>
              <a:ext cx="361950" cy="634732"/>
            </a:xfrm>
            <a:custGeom>
              <a:avLst/>
              <a:gdLst>
                <a:gd name="connsiteX0" fmla="*/ 176588 w 361950"/>
                <a:gd name="connsiteY0" fmla="*/ 0 h 634732"/>
                <a:gd name="connsiteX1" fmla="*/ 198170 w 361950"/>
                <a:gd name="connsiteY1" fmla="*/ 11714 h 634732"/>
                <a:gd name="connsiteX2" fmla="*/ 361950 w 361950"/>
                <a:gd name="connsiteY2" fmla="*/ 319747 h 634732"/>
                <a:gd name="connsiteX3" fmla="*/ 198170 w 361950"/>
                <a:gd name="connsiteY3" fmla="*/ 627780 h 634732"/>
                <a:gd name="connsiteX4" fmla="*/ 185362 w 361950"/>
                <a:gd name="connsiteY4" fmla="*/ 634732 h 634732"/>
                <a:gd name="connsiteX5" fmla="*/ 163780 w 361950"/>
                <a:gd name="connsiteY5" fmla="*/ 623018 h 634732"/>
                <a:gd name="connsiteX6" fmla="*/ 0 w 361950"/>
                <a:gd name="connsiteY6" fmla="*/ 314985 h 634732"/>
                <a:gd name="connsiteX7" fmla="*/ 163780 w 361950"/>
                <a:gd name="connsiteY7" fmla="*/ 6952 h 634732"/>
                <a:gd name="connsiteX8" fmla="*/ 176588 w 361950"/>
                <a:gd name="connsiteY8" fmla="*/ 0 h 634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1950" h="634732">
                  <a:moveTo>
                    <a:pt x="176588" y="0"/>
                  </a:moveTo>
                  <a:lnTo>
                    <a:pt x="198170" y="11714"/>
                  </a:lnTo>
                  <a:cubicBezTo>
                    <a:pt x="296983" y="78471"/>
                    <a:pt x="361950" y="191522"/>
                    <a:pt x="361950" y="319747"/>
                  </a:cubicBezTo>
                  <a:cubicBezTo>
                    <a:pt x="361950" y="447972"/>
                    <a:pt x="296983" y="561023"/>
                    <a:pt x="198170" y="627780"/>
                  </a:cubicBezTo>
                  <a:lnTo>
                    <a:pt x="185362" y="634732"/>
                  </a:lnTo>
                  <a:lnTo>
                    <a:pt x="163780" y="623018"/>
                  </a:lnTo>
                  <a:cubicBezTo>
                    <a:pt x="64967" y="556261"/>
                    <a:pt x="0" y="443210"/>
                    <a:pt x="0" y="314985"/>
                  </a:cubicBezTo>
                  <a:cubicBezTo>
                    <a:pt x="0" y="186760"/>
                    <a:pt x="64967" y="73709"/>
                    <a:pt x="163780" y="6952"/>
                  </a:cubicBezTo>
                  <a:lnTo>
                    <a:pt x="176588"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457200"/>
              <a:endParaRPr lang="en-US" sz="1800" kern="1200" dirty="0">
                <a:solidFill>
                  <a:prstClr val="white"/>
                </a:solidFill>
                <a:latin typeface="Arial Unicode MS" panose="020B0604020202020204" pitchFamily="34" charset="-128"/>
              </a:endParaRPr>
            </a:p>
          </p:txBody>
        </p:sp>
        <p:sp>
          <p:nvSpPr>
            <p:cNvPr id="13" name="Freeform 12">
              <a:extLst>
                <a:ext uri="{FF2B5EF4-FFF2-40B4-BE49-F238E27FC236}">
                  <a16:creationId xmlns:a16="http://schemas.microsoft.com/office/drawing/2014/main" id="{92F1579F-CC28-4A58-AEAF-35DFA149FD98}"/>
                </a:ext>
              </a:extLst>
            </p:cNvPr>
            <p:cNvSpPr/>
            <p:nvPr/>
          </p:nvSpPr>
          <p:spPr>
            <a:xfrm>
              <a:off x="7072689" y="2824163"/>
              <a:ext cx="566362" cy="742950"/>
            </a:xfrm>
            <a:custGeom>
              <a:avLst/>
              <a:gdLst>
                <a:gd name="connsiteX0" fmla="*/ 194887 w 566362"/>
                <a:gd name="connsiteY0" fmla="*/ 0 h 742950"/>
                <a:gd name="connsiteX1" fmla="*/ 566362 w 566362"/>
                <a:gd name="connsiteY1" fmla="*/ 371475 h 742950"/>
                <a:gd name="connsiteX2" fmla="*/ 194887 w 566362"/>
                <a:gd name="connsiteY2" fmla="*/ 742950 h 742950"/>
                <a:gd name="connsiteX3" fmla="*/ 50292 w 566362"/>
                <a:gd name="connsiteY3" fmla="*/ 713758 h 742950"/>
                <a:gd name="connsiteX4" fmla="*/ 8774 w 566362"/>
                <a:gd name="connsiteY4" fmla="*/ 691222 h 742950"/>
                <a:gd name="connsiteX5" fmla="*/ 21582 w 566362"/>
                <a:gd name="connsiteY5" fmla="*/ 684270 h 742950"/>
                <a:gd name="connsiteX6" fmla="*/ 185362 w 566362"/>
                <a:gd name="connsiteY6" fmla="*/ 376237 h 742950"/>
                <a:gd name="connsiteX7" fmla="*/ 21582 w 566362"/>
                <a:gd name="connsiteY7" fmla="*/ 68204 h 742950"/>
                <a:gd name="connsiteX8" fmla="*/ 0 w 566362"/>
                <a:gd name="connsiteY8" fmla="*/ 56490 h 742950"/>
                <a:gd name="connsiteX9" fmla="*/ 50292 w 566362"/>
                <a:gd name="connsiteY9" fmla="*/ 29192 h 742950"/>
                <a:gd name="connsiteX10" fmla="*/ 194887 w 566362"/>
                <a:gd name="connsiteY10" fmla="*/ 0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66362" h="742950">
                  <a:moveTo>
                    <a:pt x="194887" y="0"/>
                  </a:moveTo>
                  <a:cubicBezTo>
                    <a:pt x="400047" y="0"/>
                    <a:pt x="566362" y="166315"/>
                    <a:pt x="566362" y="371475"/>
                  </a:cubicBezTo>
                  <a:cubicBezTo>
                    <a:pt x="566362" y="576635"/>
                    <a:pt x="400047" y="742950"/>
                    <a:pt x="194887" y="742950"/>
                  </a:cubicBezTo>
                  <a:cubicBezTo>
                    <a:pt x="143597" y="742950"/>
                    <a:pt x="94735" y="732555"/>
                    <a:pt x="50292" y="713758"/>
                  </a:cubicBezTo>
                  <a:lnTo>
                    <a:pt x="8774" y="691222"/>
                  </a:lnTo>
                  <a:lnTo>
                    <a:pt x="21582" y="684270"/>
                  </a:lnTo>
                  <a:cubicBezTo>
                    <a:pt x="120395" y="617513"/>
                    <a:pt x="185362" y="504462"/>
                    <a:pt x="185362" y="376237"/>
                  </a:cubicBezTo>
                  <a:cubicBezTo>
                    <a:pt x="185362" y="248012"/>
                    <a:pt x="120395" y="134961"/>
                    <a:pt x="21582" y="68204"/>
                  </a:cubicBezTo>
                  <a:lnTo>
                    <a:pt x="0" y="56490"/>
                  </a:lnTo>
                  <a:lnTo>
                    <a:pt x="50292" y="29192"/>
                  </a:lnTo>
                  <a:cubicBezTo>
                    <a:pt x="94735" y="10395"/>
                    <a:pt x="143597" y="0"/>
                    <a:pt x="194887" y="0"/>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457200"/>
              <a:endParaRPr lang="en-US" sz="1800" kern="1200" dirty="0">
                <a:solidFill>
                  <a:prstClr val="white"/>
                </a:solidFill>
                <a:latin typeface="Arial Unicode MS" panose="020B0604020202020204" pitchFamily="34" charset="-128"/>
              </a:endParaRPr>
            </a:p>
          </p:txBody>
        </p:sp>
        <p:sp>
          <p:nvSpPr>
            <p:cNvPr id="14" name="Freeform 13">
              <a:extLst>
                <a:ext uri="{FF2B5EF4-FFF2-40B4-BE49-F238E27FC236}">
                  <a16:creationId xmlns:a16="http://schemas.microsoft.com/office/drawing/2014/main" id="{15628F0D-5870-462D-890F-EF60181BBF3A}"/>
                </a:ext>
              </a:extLst>
            </p:cNvPr>
            <p:cNvSpPr/>
            <p:nvPr/>
          </p:nvSpPr>
          <p:spPr>
            <a:xfrm>
              <a:off x="6515101" y="2828925"/>
              <a:ext cx="566362" cy="742950"/>
            </a:xfrm>
            <a:custGeom>
              <a:avLst/>
              <a:gdLst>
                <a:gd name="connsiteX0" fmla="*/ 371475 w 566362"/>
                <a:gd name="connsiteY0" fmla="*/ 0 h 742950"/>
                <a:gd name="connsiteX1" fmla="*/ 516070 w 566362"/>
                <a:gd name="connsiteY1" fmla="*/ 29192 h 742950"/>
                <a:gd name="connsiteX2" fmla="*/ 557588 w 566362"/>
                <a:gd name="connsiteY2" fmla="*/ 51728 h 742950"/>
                <a:gd name="connsiteX3" fmla="*/ 544780 w 566362"/>
                <a:gd name="connsiteY3" fmla="*/ 58680 h 742950"/>
                <a:gd name="connsiteX4" fmla="*/ 381000 w 566362"/>
                <a:gd name="connsiteY4" fmla="*/ 366713 h 742950"/>
                <a:gd name="connsiteX5" fmla="*/ 544780 w 566362"/>
                <a:gd name="connsiteY5" fmla="*/ 674746 h 742950"/>
                <a:gd name="connsiteX6" fmla="*/ 566362 w 566362"/>
                <a:gd name="connsiteY6" fmla="*/ 686460 h 742950"/>
                <a:gd name="connsiteX7" fmla="*/ 516070 w 566362"/>
                <a:gd name="connsiteY7" fmla="*/ 713758 h 742950"/>
                <a:gd name="connsiteX8" fmla="*/ 371475 w 566362"/>
                <a:gd name="connsiteY8" fmla="*/ 742950 h 742950"/>
                <a:gd name="connsiteX9" fmla="*/ 0 w 566362"/>
                <a:gd name="connsiteY9" fmla="*/ 371475 h 742950"/>
                <a:gd name="connsiteX10" fmla="*/ 371475 w 566362"/>
                <a:gd name="connsiteY10" fmla="*/ 0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66362" h="742950">
                  <a:moveTo>
                    <a:pt x="371475" y="0"/>
                  </a:moveTo>
                  <a:cubicBezTo>
                    <a:pt x="422765" y="0"/>
                    <a:pt x="471627" y="10395"/>
                    <a:pt x="516070" y="29192"/>
                  </a:cubicBezTo>
                  <a:lnTo>
                    <a:pt x="557588" y="51728"/>
                  </a:lnTo>
                  <a:lnTo>
                    <a:pt x="544780" y="58680"/>
                  </a:lnTo>
                  <a:cubicBezTo>
                    <a:pt x="445967" y="125437"/>
                    <a:pt x="381000" y="238488"/>
                    <a:pt x="381000" y="366713"/>
                  </a:cubicBezTo>
                  <a:cubicBezTo>
                    <a:pt x="381000" y="494938"/>
                    <a:pt x="445967" y="607989"/>
                    <a:pt x="544780" y="674746"/>
                  </a:cubicBezTo>
                  <a:lnTo>
                    <a:pt x="566362" y="686460"/>
                  </a:lnTo>
                  <a:lnTo>
                    <a:pt x="516070" y="713758"/>
                  </a:lnTo>
                  <a:cubicBezTo>
                    <a:pt x="471627" y="732555"/>
                    <a:pt x="422765" y="742950"/>
                    <a:pt x="371475" y="742950"/>
                  </a:cubicBezTo>
                  <a:cubicBezTo>
                    <a:pt x="166315" y="742950"/>
                    <a:pt x="0" y="576635"/>
                    <a:pt x="0" y="371475"/>
                  </a:cubicBezTo>
                  <a:cubicBezTo>
                    <a:pt x="0" y="166315"/>
                    <a:pt x="166315" y="0"/>
                    <a:pt x="371475" y="0"/>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457200"/>
              <a:endParaRPr lang="en-US" sz="1800" kern="1200" dirty="0">
                <a:solidFill>
                  <a:prstClr val="white"/>
                </a:solidFill>
                <a:latin typeface="Arial Unicode MS" panose="020B0604020202020204" pitchFamily="34" charset="-128"/>
              </a:endParaRPr>
            </a:p>
          </p:txBody>
        </p:sp>
      </p:grpSp>
      <p:sp>
        <p:nvSpPr>
          <p:cNvPr id="15" name="TextBox 14">
            <a:extLst>
              <a:ext uri="{FF2B5EF4-FFF2-40B4-BE49-F238E27FC236}">
                <a16:creationId xmlns:a16="http://schemas.microsoft.com/office/drawing/2014/main" id="{B5303150-860F-4368-9DE0-D6479C4B4CA4}"/>
              </a:ext>
            </a:extLst>
          </p:cNvPr>
          <p:cNvSpPr txBox="1"/>
          <p:nvPr/>
        </p:nvSpPr>
        <p:spPr>
          <a:xfrm>
            <a:off x="5553585" y="4678805"/>
            <a:ext cx="1359668" cy="307777"/>
          </a:xfrm>
          <a:prstGeom prst="rect">
            <a:avLst/>
          </a:prstGeom>
          <a:noFill/>
        </p:spPr>
        <p:txBody>
          <a:bodyPr wrap="none" rtlCol="0">
            <a:spAutoFit/>
          </a:bodyPr>
          <a:lstStyle/>
          <a:p>
            <a:r>
              <a:rPr lang="en-US" dirty="0" err="1"/>
              <a:t>Weeknd</a:t>
            </a:r>
            <a:r>
              <a:rPr lang="en-US" dirty="0"/>
              <a:t> Lyrics</a:t>
            </a:r>
          </a:p>
        </p:txBody>
      </p:sp>
      <p:sp>
        <p:nvSpPr>
          <p:cNvPr id="16" name="TextBox 15">
            <a:extLst>
              <a:ext uri="{FF2B5EF4-FFF2-40B4-BE49-F238E27FC236}">
                <a16:creationId xmlns:a16="http://schemas.microsoft.com/office/drawing/2014/main" id="{F674C6D7-F68B-4746-B2D0-9C7C6D559323}"/>
              </a:ext>
            </a:extLst>
          </p:cNvPr>
          <p:cNvSpPr txBox="1"/>
          <p:nvPr/>
        </p:nvSpPr>
        <p:spPr>
          <a:xfrm>
            <a:off x="7548432" y="4678805"/>
            <a:ext cx="1210588" cy="307777"/>
          </a:xfrm>
          <a:prstGeom prst="rect">
            <a:avLst/>
          </a:prstGeom>
          <a:noFill/>
        </p:spPr>
        <p:txBody>
          <a:bodyPr wrap="none" rtlCol="0">
            <a:spAutoFit/>
          </a:bodyPr>
          <a:lstStyle/>
          <a:p>
            <a:r>
              <a:rPr lang="en-US" dirty="0"/>
              <a:t>Bing Lexicon</a:t>
            </a:r>
          </a:p>
        </p:txBody>
      </p:sp>
      <p:cxnSp>
        <p:nvCxnSpPr>
          <p:cNvPr id="17" name="Straight Arrow Connector 16">
            <a:extLst>
              <a:ext uri="{FF2B5EF4-FFF2-40B4-BE49-F238E27FC236}">
                <a16:creationId xmlns:a16="http://schemas.microsoft.com/office/drawing/2014/main" id="{C5D6D106-9382-46D2-B76A-358735CBB6A0}"/>
              </a:ext>
            </a:extLst>
          </p:cNvPr>
          <p:cNvCxnSpPr>
            <a:cxnSpLocks/>
            <a:endCxn id="15" idx="1"/>
          </p:cNvCxnSpPr>
          <p:nvPr/>
        </p:nvCxnSpPr>
        <p:spPr>
          <a:xfrm flipV="1">
            <a:off x="2426677" y="4832694"/>
            <a:ext cx="3126908" cy="58337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sp>
        <p:nvSpPr>
          <p:cNvPr id="18" name="Footer Placeholder 5">
            <a:extLst>
              <a:ext uri="{FF2B5EF4-FFF2-40B4-BE49-F238E27FC236}">
                <a16:creationId xmlns:a16="http://schemas.microsoft.com/office/drawing/2014/main" id="{8AE002FA-DFB4-48C8-9F86-38B07EE341A7}"/>
              </a:ext>
            </a:extLst>
          </p:cNvPr>
          <p:cNvSpPr>
            <a:spLocks noGrp="1"/>
          </p:cNvSpPr>
          <p:nvPr>
            <p:ph type="ftr" sz="quarter" idx="3"/>
          </p:nvPr>
        </p:nvSpPr>
        <p:spPr>
          <a:xfrm>
            <a:off x="3028950" y="6356351"/>
            <a:ext cx="3086100" cy="365125"/>
          </a:xfrm>
        </p:spPr>
        <p:txBody>
          <a:bodyPr/>
          <a:lstStyle/>
          <a:p>
            <a:r>
              <a:rPr lang="en-US" dirty="0"/>
              <a:t>Kwartler CSCI -96</a:t>
            </a:r>
          </a:p>
        </p:txBody>
      </p:sp>
    </p:spTree>
    <p:extLst>
      <p:ext uri="{BB962C8B-B14F-4D97-AF65-F5344CB8AC3E}">
        <p14:creationId xmlns:p14="http://schemas.microsoft.com/office/powerpoint/2010/main" val="27313582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64978BE-23D5-4BA1-A43D-364700086C01}"/>
              </a:ext>
            </a:extLst>
          </p:cNvPr>
          <p:cNvSpPr>
            <a:spLocks noGrp="1"/>
          </p:cNvSpPr>
          <p:nvPr>
            <p:ph type="dt" sz="half" idx="10"/>
          </p:nvPr>
        </p:nvSpPr>
        <p:spPr/>
        <p:txBody>
          <a:bodyPr/>
          <a:lstStyle/>
          <a:p>
            <a:fld id="{6700A58B-DD98-43D0-B791-721480A02982}" type="datetime1">
              <a:rPr lang="en-US" smtClean="0"/>
              <a:t>11/14/22</a:t>
            </a:fld>
            <a:endParaRPr lang="en-US"/>
          </a:p>
        </p:txBody>
      </p:sp>
      <p:sp>
        <p:nvSpPr>
          <p:cNvPr id="3" name="Title 2">
            <a:extLst>
              <a:ext uri="{FF2B5EF4-FFF2-40B4-BE49-F238E27FC236}">
                <a16:creationId xmlns:a16="http://schemas.microsoft.com/office/drawing/2014/main" id="{C8441BF7-11F5-4B14-8AED-7F330B7F2485}"/>
              </a:ext>
            </a:extLst>
          </p:cNvPr>
          <p:cNvSpPr>
            <a:spLocks noGrp="1"/>
          </p:cNvSpPr>
          <p:nvPr>
            <p:ph type="title"/>
          </p:nvPr>
        </p:nvSpPr>
        <p:spPr/>
        <p:txBody>
          <a:bodyPr/>
          <a:lstStyle/>
          <a:p>
            <a:r>
              <a:rPr lang="en-US" dirty="0"/>
              <a:t>What is a word cloud?</a:t>
            </a:r>
          </a:p>
        </p:txBody>
      </p:sp>
      <p:sp>
        <p:nvSpPr>
          <p:cNvPr id="4" name="Slide Number Placeholder 3">
            <a:extLst>
              <a:ext uri="{FF2B5EF4-FFF2-40B4-BE49-F238E27FC236}">
                <a16:creationId xmlns:a16="http://schemas.microsoft.com/office/drawing/2014/main" id="{9CAA0B06-8B44-454D-88D8-15D8A5C524FA}"/>
              </a:ext>
            </a:extLst>
          </p:cNvPr>
          <p:cNvSpPr>
            <a:spLocks noGrp="1"/>
          </p:cNvSpPr>
          <p:nvPr>
            <p:ph type="sldNum" sz="quarter" idx="12"/>
          </p:nvPr>
        </p:nvSpPr>
        <p:spPr/>
        <p:txBody>
          <a:bodyPr/>
          <a:lstStyle/>
          <a:p>
            <a:fld id="{37290FF7-652B-4475-AEAB-8B1A5D23AE09}" type="slidenum">
              <a:rPr lang="en-US" smtClean="0"/>
              <a:t>2</a:t>
            </a:fld>
            <a:endParaRPr lang="en-US"/>
          </a:p>
        </p:txBody>
      </p:sp>
      <p:sp>
        <p:nvSpPr>
          <p:cNvPr id="6" name="Rectangle 5">
            <a:extLst>
              <a:ext uri="{FF2B5EF4-FFF2-40B4-BE49-F238E27FC236}">
                <a16:creationId xmlns:a16="http://schemas.microsoft.com/office/drawing/2014/main" id="{7368456A-6C67-4DE4-B96F-C8389FD81530}"/>
              </a:ext>
            </a:extLst>
          </p:cNvPr>
          <p:cNvSpPr/>
          <p:nvPr/>
        </p:nvSpPr>
        <p:spPr>
          <a:xfrm>
            <a:off x="473842" y="5783169"/>
            <a:ext cx="8045792" cy="43587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sz="1200" kern="1200" dirty="0">
                <a:solidFill>
                  <a:prstClr val="white"/>
                </a:solidFill>
                <a:latin typeface="Arial Unicode MS" panose="020B0604020202020204" pitchFamily="34" charset="-128"/>
                <a:cs typeface="Arial Unicode MS" panose="020B0604020202020204" pitchFamily="34" charset="-128"/>
              </a:rPr>
              <a:t>A word cloud is a visualization of term (token) frequencies.   </a:t>
            </a:r>
          </a:p>
        </p:txBody>
      </p:sp>
      <p:sp>
        <p:nvSpPr>
          <p:cNvPr id="7" name="Rectangle 6">
            <a:extLst>
              <a:ext uri="{FF2B5EF4-FFF2-40B4-BE49-F238E27FC236}">
                <a16:creationId xmlns:a16="http://schemas.microsoft.com/office/drawing/2014/main" id="{29D76ADB-2695-4833-AFAF-F2BF638920FF}"/>
              </a:ext>
            </a:extLst>
          </p:cNvPr>
          <p:cNvSpPr/>
          <p:nvPr/>
        </p:nvSpPr>
        <p:spPr>
          <a:xfrm>
            <a:off x="542109" y="2039802"/>
            <a:ext cx="6322715" cy="738664"/>
          </a:xfrm>
          <a:prstGeom prst="rect">
            <a:avLst/>
          </a:prstGeom>
          <a:solidFill>
            <a:schemeClr val="bg1">
              <a:lumMod val="85000"/>
            </a:schemeClr>
          </a:solidFill>
        </p:spPr>
        <p:txBody>
          <a:bodyPr wrap="square">
            <a:spAutoFit/>
          </a:bodyPr>
          <a:lstStyle/>
          <a:p>
            <a:pPr defTabSz="457200"/>
            <a:r>
              <a:rPr lang="en-US" sz="14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Get Row Sums</a:t>
            </a:r>
          </a:p>
          <a:p>
            <a:pPr defTabSz="457200"/>
            <a:r>
              <a:rPr lang="en-US" sz="14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wineTDMv</a:t>
            </a:r>
            <a:r>
              <a:rPr lang="en-US" sz="14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&lt;- sort(</a:t>
            </a:r>
            <a:r>
              <a:rPr lang="en-US" sz="14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rowSums</a:t>
            </a:r>
            <a:r>
              <a:rPr lang="en-US" sz="14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4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wineTDMm</a:t>
            </a:r>
            <a:r>
              <a:rPr lang="en-US" sz="14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),decreasing=TRUE)</a:t>
            </a:r>
          </a:p>
          <a:p>
            <a:pPr defTabSz="457200"/>
            <a:r>
              <a:rPr lang="en-US" sz="14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wineDF</a:t>
            </a:r>
            <a:r>
              <a:rPr lang="en-US" sz="14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&lt;- </a:t>
            </a:r>
            <a:r>
              <a:rPr lang="en-US" sz="14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data.frame</a:t>
            </a:r>
            <a:r>
              <a:rPr lang="en-US" sz="14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(word = names(</a:t>
            </a:r>
            <a:r>
              <a:rPr lang="en-US" sz="14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wineTDMv</a:t>
            </a:r>
            <a:r>
              <a:rPr lang="en-US" sz="14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4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freq</a:t>
            </a:r>
            <a:r>
              <a:rPr lang="en-US" sz="14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4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wineTDMv</a:t>
            </a:r>
            <a:r>
              <a:rPr lang="en-US" sz="14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p:txBody>
      </p:sp>
      <p:sp>
        <p:nvSpPr>
          <p:cNvPr id="8" name="TextBox 7">
            <a:extLst>
              <a:ext uri="{FF2B5EF4-FFF2-40B4-BE49-F238E27FC236}">
                <a16:creationId xmlns:a16="http://schemas.microsoft.com/office/drawing/2014/main" id="{BAC4168B-DE79-4220-BED6-BE7D20FB85F5}"/>
              </a:ext>
            </a:extLst>
          </p:cNvPr>
          <p:cNvSpPr txBox="1"/>
          <p:nvPr/>
        </p:nvSpPr>
        <p:spPr>
          <a:xfrm>
            <a:off x="4098474" y="3906633"/>
            <a:ext cx="787596" cy="369332"/>
          </a:xfrm>
          <a:prstGeom prst="rect">
            <a:avLst/>
          </a:prstGeom>
          <a:noFill/>
        </p:spPr>
        <p:txBody>
          <a:bodyPr wrap="none" rtlCol="0">
            <a:spAutoFit/>
          </a:bodyPr>
          <a:lstStyle/>
          <a:p>
            <a:pPr defTabSz="457200"/>
            <a:r>
              <a:rPr lang="en-US" sz="1800" kern="1200" dirty="0">
                <a:solidFill>
                  <a:srgbClr val="FFFFFF"/>
                </a:solidFill>
                <a:latin typeface="Arial Unicode MS" panose="020B0604020202020204" pitchFamily="34" charset="-128"/>
                <a:ea typeface="Arial Unicode MS" panose="020B0604020202020204" pitchFamily="34" charset="-128"/>
                <a:cs typeface="Arial Unicode MS" panose="020B0604020202020204" pitchFamily="34" charset="-128"/>
              </a:rPr>
              <a:t>Setup</a:t>
            </a:r>
          </a:p>
        </p:txBody>
      </p:sp>
      <p:graphicFrame>
        <p:nvGraphicFramePr>
          <p:cNvPr id="9" name="Table 8">
            <a:extLst>
              <a:ext uri="{FF2B5EF4-FFF2-40B4-BE49-F238E27FC236}">
                <a16:creationId xmlns:a16="http://schemas.microsoft.com/office/drawing/2014/main" id="{24CE201F-5128-4231-9B1E-A4D42C29CC68}"/>
              </a:ext>
            </a:extLst>
          </p:cNvPr>
          <p:cNvGraphicFramePr>
            <a:graphicFrameLocks noGrp="1"/>
          </p:cNvGraphicFramePr>
          <p:nvPr>
            <p:extLst>
              <p:ext uri="{D42A27DB-BD31-4B8C-83A1-F6EECF244321}">
                <p14:modId xmlns:p14="http://schemas.microsoft.com/office/powerpoint/2010/main" val="2127731147"/>
              </p:ext>
            </p:extLst>
          </p:nvPr>
        </p:nvGraphicFramePr>
        <p:xfrm>
          <a:off x="375808" y="3116573"/>
          <a:ext cx="4453647" cy="2250440"/>
        </p:xfrm>
        <a:graphic>
          <a:graphicData uri="http://schemas.openxmlformats.org/drawingml/2006/table">
            <a:tbl>
              <a:tblPr firstRow="1" bandRow="1">
                <a:tableStyleId>{69C7853C-536D-4A76-A0AE-DD22124D55A5}</a:tableStyleId>
              </a:tblPr>
              <a:tblGrid>
                <a:gridCol w="701993">
                  <a:extLst>
                    <a:ext uri="{9D8B030D-6E8A-4147-A177-3AD203B41FA5}">
                      <a16:colId xmlns:a16="http://schemas.microsoft.com/office/drawing/2014/main" val="20000"/>
                    </a:ext>
                  </a:extLst>
                </a:gridCol>
                <a:gridCol w="694055">
                  <a:extLst>
                    <a:ext uri="{9D8B030D-6E8A-4147-A177-3AD203B41FA5}">
                      <a16:colId xmlns:a16="http://schemas.microsoft.com/office/drawing/2014/main" val="20001"/>
                    </a:ext>
                  </a:extLst>
                </a:gridCol>
                <a:gridCol w="576654">
                  <a:extLst>
                    <a:ext uri="{9D8B030D-6E8A-4147-A177-3AD203B41FA5}">
                      <a16:colId xmlns:a16="http://schemas.microsoft.com/office/drawing/2014/main" val="20002"/>
                    </a:ext>
                  </a:extLst>
                </a:gridCol>
                <a:gridCol w="646430">
                  <a:extLst>
                    <a:ext uri="{9D8B030D-6E8A-4147-A177-3AD203B41FA5}">
                      <a16:colId xmlns:a16="http://schemas.microsoft.com/office/drawing/2014/main" val="20003"/>
                    </a:ext>
                  </a:extLst>
                </a:gridCol>
                <a:gridCol w="694055">
                  <a:extLst>
                    <a:ext uri="{9D8B030D-6E8A-4147-A177-3AD203B41FA5}">
                      <a16:colId xmlns:a16="http://schemas.microsoft.com/office/drawing/2014/main" val="20004"/>
                    </a:ext>
                  </a:extLst>
                </a:gridCol>
                <a:gridCol w="360680">
                  <a:extLst>
                    <a:ext uri="{9D8B030D-6E8A-4147-A177-3AD203B41FA5}">
                      <a16:colId xmlns:a16="http://schemas.microsoft.com/office/drawing/2014/main" val="20005"/>
                    </a:ext>
                  </a:extLst>
                </a:gridCol>
                <a:gridCol w="779780">
                  <a:extLst>
                    <a:ext uri="{9D8B030D-6E8A-4147-A177-3AD203B41FA5}">
                      <a16:colId xmlns:a16="http://schemas.microsoft.com/office/drawing/2014/main" val="20006"/>
                    </a:ext>
                  </a:extLst>
                </a:gridCol>
              </a:tblGrid>
              <a:tr h="370840">
                <a:tc>
                  <a:txBody>
                    <a:bodyPr/>
                    <a:lstStyle/>
                    <a:p>
                      <a:endParaRPr lang="en-US" sz="1000" dirty="0">
                        <a:latin typeface="Arial Unicode MS" panose="020B0604020202020204" pitchFamily="34" charset="-128"/>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96BA51"/>
                    </a:solidFill>
                  </a:tcPr>
                </a:tc>
                <a:tc>
                  <a:txBody>
                    <a:bodyPr/>
                    <a:lstStyle/>
                    <a:p>
                      <a:r>
                        <a:rPr lang="en-US" sz="1000" dirty="0">
                          <a:latin typeface="Arial Unicode MS" panose="020B0604020202020204" pitchFamily="34" charset="-128"/>
                        </a:rPr>
                        <a:t>Tweet1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96BA51"/>
                    </a:solidFill>
                  </a:tcPr>
                </a:tc>
                <a:tc>
                  <a:txBody>
                    <a:bodyPr/>
                    <a:lstStyle/>
                    <a:p>
                      <a:r>
                        <a:rPr lang="en-US" sz="1000" dirty="0">
                          <a:latin typeface="Arial Unicode MS" panose="020B0604020202020204" pitchFamily="34" charset="-128"/>
                        </a:rPr>
                        <a:t>Tweet2</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96BA51"/>
                    </a:solidFill>
                  </a:tcPr>
                </a:tc>
                <a:tc>
                  <a:txBody>
                    <a:bodyPr/>
                    <a:lstStyle/>
                    <a:p>
                      <a:r>
                        <a:rPr lang="en-US" sz="1000" dirty="0">
                          <a:latin typeface="Arial Unicode MS" panose="020B0604020202020204" pitchFamily="34" charset="-128"/>
                        </a:rPr>
                        <a:t>Tweet3</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96BA51"/>
                    </a:solidFill>
                  </a:tcPr>
                </a:tc>
                <a:tc>
                  <a:txBody>
                    <a:bodyPr/>
                    <a:lstStyle/>
                    <a:p>
                      <a:r>
                        <a:rPr lang="en-US" sz="1000" dirty="0">
                          <a:latin typeface="Arial Unicode MS" panose="020B0604020202020204" pitchFamily="34" charset="-128"/>
                        </a:rPr>
                        <a:t>Tweet4</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96BA51"/>
                    </a:solidFill>
                  </a:tcPr>
                </a:tc>
                <a:tc>
                  <a:txBody>
                    <a:bodyPr/>
                    <a:lstStyle/>
                    <a:p>
                      <a:r>
                        <a:rPr lang="en-US" sz="1000" dirty="0">
                          <a:latin typeface="Arial Unicode MS" panose="020B0604020202020204" pitchFamily="34" charset="-128"/>
                        </a:rPr>
                        <a:t>…</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96BA51"/>
                    </a:solidFill>
                  </a:tcPr>
                </a:tc>
                <a:tc>
                  <a:txBody>
                    <a:bodyPr/>
                    <a:lstStyle/>
                    <a:p>
                      <a:r>
                        <a:rPr lang="en-US" sz="1000" dirty="0">
                          <a:latin typeface="Arial Unicode MS" panose="020B0604020202020204" pitchFamily="34" charset="-128"/>
                        </a:rPr>
                        <a:t>Tweet_n</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96BA51"/>
                    </a:solidFill>
                  </a:tcPr>
                </a:tc>
                <a:extLst>
                  <a:ext uri="{0D108BD9-81ED-4DB2-BD59-A6C34878D82A}">
                    <a16:rowId xmlns:a16="http://schemas.microsoft.com/office/drawing/2014/main" val="10000"/>
                  </a:ext>
                </a:extLst>
              </a:tr>
              <a:tr h="370840">
                <a:tc>
                  <a:txBody>
                    <a:bodyPr/>
                    <a:lstStyle/>
                    <a:p>
                      <a:r>
                        <a:rPr lang="en-US" sz="1000" dirty="0">
                          <a:latin typeface="Arial Unicode MS" panose="020B0604020202020204" pitchFamily="34" charset="-128"/>
                        </a:rPr>
                        <a:t>Term1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1"/>
                  </a:ext>
                </a:extLst>
              </a:tr>
              <a:tr h="370840">
                <a:tc>
                  <a:txBody>
                    <a:bodyPr/>
                    <a:lstStyle/>
                    <a:p>
                      <a:r>
                        <a:rPr lang="en-US" sz="1000" dirty="0">
                          <a:latin typeface="Arial Unicode MS" panose="020B0604020202020204" pitchFamily="34" charset="-128"/>
                        </a:rPr>
                        <a:t>Term2</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1000" dirty="0">
                          <a:latin typeface="Arial Unicode MS" panose="020B0604020202020204" pitchFamily="34" charset="-128"/>
                        </a:rPr>
                        <a: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1000" dirty="0">
                          <a:latin typeface="Arial Unicode MS" panose="020B0604020202020204" pitchFamily="34" charset="-128"/>
                        </a:rPr>
                        <a: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2"/>
                  </a:ext>
                </a:extLst>
              </a:tr>
              <a:tr h="370840">
                <a:tc>
                  <a:txBody>
                    <a:bodyPr/>
                    <a:lstStyle/>
                    <a:p>
                      <a:r>
                        <a:rPr lang="en-US" sz="1000" dirty="0">
                          <a:latin typeface="Arial Unicode MS" panose="020B0604020202020204" pitchFamily="34" charset="-128"/>
                        </a:rPr>
                        <a:t>Term3</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1000" dirty="0">
                          <a:latin typeface="Arial Unicode MS" panose="020B0604020202020204" pitchFamily="34" charset="-128"/>
                        </a:rPr>
                        <a: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1000" dirty="0">
                          <a:latin typeface="Arial Unicode MS" panose="020B0604020202020204" pitchFamily="34" charset="-128"/>
                        </a:rPr>
                        <a:t>2</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3"/>
                  </a:ext>
                </a:extLst>
              </a:tr>
              <a:tr h="370840">
                <a:tc>
                  <a:txBody>
                    <a:bodyPr/>
                    <a:lstStyle/>
                    <a:p>
                      <a:r>
                        <a:rPr lang="en-US" sz="1000" dirty="0">
                          <a:latin typeface="Arial Unicode MS" panose="020B0604020202020204" pitchFamily="34" charset="-128"/>
                        </a:rPr>
                        <a:t>…</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1000" dirty="0">
                          <a:latin typeface="Arial Unicode MS" panose="020B0604020202020204" pitchFamily="34" charset="-128"/>
                        </a:rPr>
                        <a:t>3</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1000" dirty="0">
                          <a:latin typeface="Arial Unicode MS" panose="020B0604020202020204" pitchFamily="34" charset="-128"/>
                        </a:rPr>
                        <a: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1000" dirty="0">
                          <a:latin typeface="Arial Unicode MS" panose="020B0604020202020204" pitchFamily="34" charset="-128"/>
                        </a:rPr>
                        <a: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4"/>
                  </a:ext>
                </a:extLst>
              </a:tr>
              <a:tr h="370840">
                <a:tc>
                  <a:txBody>
                    <a:bodyPr/>
                    <a:lstStyle/>
                    <a:p>
                      <a:r>
                        <a:rPr lang="en-US" sz="1000" dirty="0">
                          <a:latin typeface="Arial Unicode MS" panose="020B0604020202020204" pitchFamily="34" charset="-128"/>
                        </a:rPr>
                        <a:t>Term_n</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1000" dirty="0">
                          <a:latin typeface="Arial Unicode MS" panose="020B0604020202020204" pitchFamily="34" charset="-128"/>
                        </a:rPr>
                        <a: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1000" dirty="0">
                          <a:latin typeface="Arial Unicode MS" panose="020B0604020202020204" pitchFamily="34" charset="-128"/>
                        </a:rPr>
                        <a: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
        <p:nvSpPr>
          <p:cNvPr id="10" name="TextBox 9">
            <a:extLst>
              <a:ext uri="{FF2B5EF4-FFF2-40B4-BE49-F238E27FC236}">
                <a16:creationId xmlns:a16="http://schemas.microsoft.com/office/drawing/2014/main" id="{A424BF5E-7E73-42C2-8E87-C2BA20C0EACF}"/>
              </a:ext>
            </a:extLst>
          </p:cNvPr>
          <p:cNvSpPr txBox="1"/>
          <p:nvPr/>
        </p:nvSpPr>
        <p:spPr>
          <a:xfrm>
            <a:off x="346700" y="2927849"/>
            <a:ext cx="1555234" cy="253916"/>
          </a:xfrm>
          <a:prstGeom prst="rect">
            <a:avLst/>
          </a:prstGeom>
          <a:noFill/>
        </p:spPr>
        <p:txBody>
          <a:bodyPr wrap="none" rtlCol="0">
            <a:spAutoFit/>
          </a:bodyPr>
          <a:lstStyle/>
          <a:p>
            <a:pPr defTabSz="457200"/>
            <a:r>
              <a:rPr lang="en-US" sz="1050" i="1"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Term Document Matrix</a:t>
            </a:r>
          </a:p>
        </p:txBody>
      </p:sp>
      <p:sp>
        <p:nvSpPr>
          <p:cNvPr id="11" name="Isosceles Triangle 10">
            <a:extLst>
              <a:ext uri="{FF2B5EF4-FFF2-40B4-BE49-F238E27FC236}">
                <a16:creationId xmlns:a16="http://schemas.microsoft.com/office/drawing/2014/main" id="{FE9613A4-ECF0-4D0F-9696-5C023D56C131}"/>
              </a:ext>
            </a:extLst>
          </p:cNvPr>
          <p:cNvSpPr/>
          <p:nvPr/>
        </p:nvSpPr>
        <p:spPr>
          <a:xfrm rot="5400000">
            <a:off x="4721064" y="4004482"/>
            <a:ext cx="1339350" cy="402476"/>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kern="1200" dirty="0">
              <a:solidFill>
                <a:prstClr val="white"/>
              </a:solidFill>
              <a:latin typeface="Arial Unicode MS" panose="020B0604020202020204" pitchFamily="34" charset="-128"/>
            </a:endParaRPr>
          </a:p>
        </p:txBody>
      </p:sp>
      <p:graphicFrame>
        <p:nvGraphicFramePr>
          <p:cNvPr id="12" name="Table 11">
            <a:extLst>
              <a:ext uri="{FF2B5EF4-FFF2-40B4-BE49-F238E27FC236}">
                <a16:creationId xmlns:a16="http://schemas.microsoft.com/office/drawing/2014/main" id="{48162493-A50D-45FF-960A-0540DF7356AB}"/>
              </a:ext>
            </a:extLst>
          </p:cNvPr>
          <p:cNvGraphicFramePr>
            <a:graphicFrameLocks noGrp="1"/>
          </p:cNvGraphicFramePr>
          <p:nvPr>
            <p:extLst>
              <p:ext uri="{D42A27DB-BD31-4B8C-83A1-F6EECF244321}">
                <p14:modId xmlns:p14="http://schemas.microsoft.com/office/powerpoint/2010/main" val="2712791976"/>
              </p:ext>
            </p:extLst>
          </p:nvPr>
        </p:nvGraphicFramePr>
        <p:xfrm>
          <a:off x="5943880" y="3116573"/>
          <a:ext cx="2057083" cy="2225040"/>
        </p:xfrm>
        <a:graphic>
          <a:graphicData uri="http://schemas.openxmlformats.org/drawingml/2006/table">
            <a:tbl>
              <a:tblPr firstRow="1" bandRow="1">
                <a:tableStyleId>{5C22544A-7EE6-4342-B048-85BDC9FD1C3A}</a:tableStyleId>
              </a:tblPr>
              <a:tblGrid>
                <a:gridCol w="1289433">
                  <a:extLst>
                    <a:ext uri="{9D8B030D-6E8A-4147-A177-3AD203B41FA5}">
                      <a16:colId xmlns:a16="http://schemas.microsoft.com/office/drawing/2014/main" val="20000"/>
                    </a:ext>
                  </a:extLst>
                </a:gridCol>
                <a:gridCol w="767650">
                  <a:extLst>
                    <a:ext uri="{9D8B030D-6E8A-4147-A177-3AD203B41FA5}">
                      <a16:colId xmlns:a16="http://schemas.microsoft.com/office/drawing/2014/main" val="20001"/>
                    </a:ext>
                  </a:extLst>
                </a:gridCol>
              </a:tblGrid>
              <a:tr h="370840">
                <a:tc>
                  <a:txBody>
                    <a:bodyPr/>
                    <a:lstStyle/>
                    <a:p>
                      <a:r>
                        <a:rPr lang="en-US" dirty="0">
                          <a:latin typeface="Arial Unicode MS" panose="020B0604020202020204" pitchFamily="34" charset="-128"/>
                        </a:rPr>
                        <a:t>word</a:t>
                      </a:r>
                    </a:p>
                  </a:txBody>
                  <a:tcPr/>
                </a:tc>
                <a:tc>
                  <a:txBody>
                    <a:bodyPr/>
                    <a:lstStyle/>
                    <a:p>
                      <a:r>
                        <a:rPr lang="en-US" dirty="0" err="1">
                          <a:latin typeface="Arial Unicode MS" panose="020B0604020202020204" pitchFamily="34" charset="-128"/>
                        </a:rPr>
                        <a:t>freq</a:t>
                      </a:r>
                      <a:endParaRPr lang="en-US" dirty="0">
                        <a:latin typeface="Arial Unicode MS" panose="020B0604020202020204" pitchFamily="34" charset="-128"/>
                      </a:endParaRPr>
                    </a:p>
                  </a:txBody>
                  <a:tcPr/>
                </a:tc>
                <a:extLst>
                  <a:ext uri="{0D108BD9-81ED-4DB2-BD59-A6C34878D82A}">
                    <a16:rowId xmlns:a16="http://schemas.microsoft.com/office/drawing/2014/main" val="10000"/>
                  </a:ext>
                </a:extLst>
              </a:tr>
              <a:tr h="370840">
                <a:tc>
                  <a:txBody>
                    <a:bodyPr/>
                    <a:lstStyle/>
                    <a:p>
                      <a:r>
                        <a:rPr lang="en-US" dirty="0">
                          <a:latin typeface="Arial Unicode MS" panose="020B0604020202020204" pitchFamily="34" charset="-128"/>
                        </a:rPr>
                        <a:t>Term1</a:t>
                      </a:r>
                    </a:p>
                  </a:txBody>
                  <a:tcPr/>
                </a:tc>
                <a:tc>
                  <a:txBody>
                    <a:bodyPr/>
                    <a:lstStyle/>
                    <a:p>
                      <a:r>
                        <a:rPr lang="en-US" dirty="0">
                          <a:latin typeface="Arial Unicode MS" panose="020B0604020202020204" pitchFamily="34" charset="-128"/>
                        </a:rPr>
                        <a:t>0</a:t>
                      </a:r>
                    </a:p>
                  </a:txBody>
                  <a:tcPr/>
                </a:tc>
                <a:extLst>
                  <a:ext uri="{0D108BD9-81ED-4DB2-BD59-A6C34878D82A}">
                    <a16:rowId xmlns:a16="http://schemas.microsoft.com/office/drawing/2014/main" val="10001"/>
                  </a:ext>
                </a:extLst>
              </a:tr>
              <a:tr h="370840">
                <a:tc>
                  <a:txBody>
                    <a:bodyPr/>
                    <a:lstStyle/>
                    <a:p>
                      <a:r>
                        <a:rPr lang="en-US" dirty="0">
                          <a:latin typeface="Arial Unicode MS" panose="020B0604020202020204" pitchFamily="34" charset="-128"/>
                        </a:rPr>
                        <a:t>Term2</a:t>
                      </a:r>
                    </a:p>
                  </a:txBody>
                  <a:tcPr/>
                </a:tc>
                <a:tc>
                  <a:txBody>
                    <a:bodyPr/>
                    <a:lstStyle/>
                    <a:p>
                      <a:r>
                        <a:rPr lang="en-US" dirty="0">
                          <a:latin typeface="Arial Unicode MS" panose="020B0604020202020204" pitchFamily="34" charset="-128"/>
                        </a:rPr>
                        <a:t>2</a:t>
                      </a:r>
                    </a:p>
                  </a:txBody>
                  <a:tcPr/>
                </a:tc>
                <a:extLst>
                  <a:ext uri="{0D108BD9-81ED-4DB2-BD59-A6C34878D82A}">
                    <a16:rowId xmlns:a16="http://schemas.microsoft.com/office/drawing/2014/main" val="10002"/>
                  </a:ext>
                </a:extLst>
              </a:tr>
              <a:tr h="370840">
                <a:tc>
                  <a:txBody>
                    <a:bodyPr/>
                    <a:lstStyle/>
                    <a:p>
                      <a:r>
                        <a:rPr lang="en-US" dirty="0">
                          <a:latin typeface="Arial Unicode MS" panose="020B0604020202020204" pitchFamily="34" charset="-128"/>
                        </a:rPr>
                        <a:t>Term3</a:t>
                      </a:r>
                    </a:p>
                  </a:txBody>
                  <a:tcPr/>
                </a:tc>
                <a:tc>
                  <a:txBody>
                    <a:bodyPr/>
                    <a:lstStyle/>
                    <a:p>
                      <a:r>
                        <a:rPr lang="en-US" dirty="0">
                          <a:latin typeface="Arial Unicode MS" panose="020B0604020202020204" pitchFamily="34" charset="-128"/>
                        </a:rPr>
                        <a:t>3</a:t>
                      </a:r>
                    </a:p>
                  </a:txBody>
                  <a:tcPr/>
                </a:tc>
                <a:extLst>
                  <a:ext uri="{0D108BD9-81ED-4DB2-BD59-A6C34878D82A}">
                    <a16:rowId xmlns:a16="http://schemas.microsoft.com/office/drawing/2014/main" val="10003"/>
                  </a:ext>
                </a:extLst>
              </a:tr>
              <a:tr h="370840">
                <a:tc>
                  <a:txBody>
                    <a:bodyPr/>
                    <a:lstStyle/>
                    <a:p>
                      <a:r>
                        <a:rPr lang="en-US" dirty="0">
                          <a:latin typeface="Arial Unicode MS" panose="020B0604020202020204" pitchFamily="34" charset="-128"/>
                        </a:rPr>
                        <a:t>…</a:t>
                      </a:r>
                    </a:p>
                  </a:txBody>
                  <a:tcPr/>
                </a:tc>
                <a:tc>
                  <a:txBody>
                    <a:bodyPr/>
                    <a:lstStyle/>
                    <a:p>
                      <a:r>
                        <a:rPr lang="en-US" dirty="0">
                          <a:latin typeface="Arial Unicode MS" panose="020B0604020202020204" pitchFamily="34" charset="-128"/>
                        </a:rPr>
                        <a:t>5</a:t>
                      </a:r>
                    </a:p>
                  </a:txBody>
                  <a:tcPr/>
                </a:tc>
                <a:extLst>
                  <a:ext uri="{0D108BD9-81ED-4DB2-BD59-A6C34878D82A}">
                    <a16:rowId xmlns:a16="http://schemas.microsoft.com/office/drawing/2014/main" val="10004"/>
                  </a:ext>
                </a:extLst>
              </a:tr>
              <a:tr h="370840">
                <a:tc>
                  <a:txBody>
                    <a:bodyPr/>
                    <a:lstStyle/>
                    <a:p>
                      <a:r>
                        <a:rPr lang="en-US" dirty="0" err="1">
                          <a:latin typeface="Arial Unicode MS" panose="020B0604020202020204" pitchFamily="34" charset="-128"/>
                        </a:rPr>
                        <a:t>Term_n</a:t>
                      </a:r>
                      <a:endParaRPr lang="en-US" dirty="0">
                        <a:latin typeface="Arial Unicode MS" panose="020B0604020202020204" pitchFamily="34" charset="-128"/>
                      </a:endParaRPr>
                    </a:p>
                  </a:txBody>
                  <a:tcPr/>
                </a:tc>
                <a:tc>
                  <a:txBody>
                    <a:bodyPr/>
                    <a:lstStyle/>
                    <a:p>
                      <a:r>
                        <a:rPr lang="en-US" dirty="0">
                          <a:latin typeface="Arial Unicode MS" panose="020B0604020202020204" pitchFamily="34" charset="-128"/>
                        </a:rPr>
                        <a:t>2</a:t>
                      </a:r>
                    </a:p>
                  </a:txBody>
                  <a:tcPr/>
                </a:tc>
                <a:extLst>
                  <a:ext uri="{0D108BD9-81ED-4DB2-BD59-A6C34878D82A}">
                    <a16:rowId xmlns:a16="http://schemas.microsoft.com/office/drawing/2014/main" val="10005"/>
                  </a:ext>
                </a:extLst>
              </a:tr>
            </a:tbl>
          </a:graphicData>
        </a:graphic>
      </p:graphicFrame>
      <p:sp>
        <p:nvSpPr>
          <p:cNvPr id="13" name="TextBox 12">
            <a:extLst>
              <a:ext uri="{FF2B5EF4-FFF2-40B4-BE49-F238E27FC236}">
                <a16:creationId xmlns:a16="http://schemas.microsoft.com/office/drawing/2014/main" id="{FDBD2D2B-2056-43E2-9E61-5048EF020F0F}"/>
              </a:ext>
            </a:extLst>
          </p:cNvPr>
          <p:cNvSpPr txBox="1"/>
          <p:nvPr/>
        </p:nvSpPr>
        <p:spPr>
          <a:xfrm>
            <a:off x="142414" y="1190470"/>
            <a:ext cx="8699716" cy="646331"/>
          </a:xfrm>
          <a:prstGeom prst="rect">
            <a:avLst/>
          </a:prstGeom>
          <a:solidFill>
            <a:schemeClr val="accent2"/>
          </a:solidFill>
        </p:spPr>
        <p:txBody>
          <a:bodyPr wrap="square" rtlCol="0">
            <a:spAutoFit/>
          </a:bodyPr>
          <a:lstStyle/>
          <a:p>
            <a:pPr defTabSz="457200"/>
            <a:r>
              <a:rPr lang="en-US" sz="1800" kern="1200" dirty="0">
                <a:solidFill>
                  <a:schemeClr val="bg1"/>
                </a:solidFill>
                <a:latin typeface="Arial Unicode MS" panose="020B0604020202020204" pitchFamily="34" charset="-128"/>
                <a:ea typeface="Arial Unicode MS" panose="020B0604020202020204" pitchFamily="34" charset="-128"/>
                <a:cs typeface="Arial Unicode MS" panose="020B0604020202020204" pitchFamily="34" charset="-128"/>
              </a:rPr>
              <a:t>To make a word cloud we follow the previous steps and create a data frame with the word and the frequency.</a:t>
            </a:r>
          </a:p>
        </p:txBody>
      </p:sp>
      <p:sp>
        <p:nvSpPr>
          <p:cNvPr id="14" name="Footer Placeholder 5">
            <a:extLst>
              <a:ext uri="{FF2B5EF4-FFF2-40B4-BE49-F238E27FC236}">
                <a16:creationId xmlns:a16="http://schemas.microsoft.com/office/drawing/2014/main" id="{B57CEF71-261B-4378-A3BE-1661C97A66D8}"/>
              </a:ext>
            </a:extLst>
          </p:cNvPr>
          <p:cNvSpPr>
            <a:spLocks noGrp="1"/>
          </p:cNvSpPr>
          <p:nvPr>
            <p:ph type="ftr" sz="quarter" idx="3"/>
          </p:nvPr>
        </p:nvSpPr>
        <p:spPr>
          <a:xfrm>
            <a:off x="3028950" y="6356351"/>
            <a:ext cx="3086100" cy="365125"/>
          </a:xfrm>
        </p:spPr>
        <p:txBody>
          <a:bodyPr/>
          <a:lstStyle/>
          <a:p>
            <a:r>
              <a:rPr lang="en-US" dirty="0"/>
              <a:t>Kwartler CSCI -96</a:t>
            </a:r>
          </a:p>
        </p:txBody>
      </p:sp>
    </p:spTree>
    <p:extLst>
      <p:ext uri="{BB962C8B-B14F-4D97-AF65-F5344CB8AC3E}">
        <p14:creationId xmlns:p14="http://schemas.microsoft.com/office/powerpoint/2010/main" val="42256694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AAD7B9A-E60A-414D-AA23-746D3DD6A1BD}"/>
              </a:ext>
            </a:extLst>
          </p:cNvPr>
          <p:cNvSpPr>
            <a:spLocks noGrp="1"/>
          </p:cNvSpPr>
          <p:nvPr>
            <p:ph type="dt" sz="half" idx="10"/>
          </p:nvPr>
        </p:nvSpPr>
        <p:spPr/>
        <p:txBody>
          <a:bodyPr/>
          <a:lstStyle/>
          <a:p>
            <a:fld id="{6700A58B-DD98-43D0-B791-721480A02982}" type="datetime1">
              <a:rPr lang="en-US" smtClean="0"/>
              <a:t>11/14/22</a:t>
            </a:fld>
            <a:endParaRPr lang="en-US"/>
          </a:p>
        </p:txBody>
      </p:sp>
      <p:sp>
        <p:nvSpPr>
          <p:cNvPr id="3" name="Title 2">
            <a:extLst>
              <a:ext uri="{FF2B5EF4-FFF2-40B4-BE49-F238E27FC236}">
                <a16:creationId xmlns:a16="http://schemas.microsoft.com/office/drawing/2014/main" id="{BE40CC69-EE56-4E0B-A252-CA1E01D79065}"/>
              </a:ext>
            </a:extLst>
          </p:cNvPr>
          <p:cNvSpPr>
            <a:spLocks noGrp="1"/>
          </p:cNvSpPr>
          <p:nvPr>
            <p:ph type="title"/>
          </p:nvPr>
        </p:nvSpPr>
        <p:spPr/>
        <p:txBody>
          <a:bodyPr/>
          <a:lstStyle/>
          <a:p>
            <a:r>
              <a:rPr lang="en-US" dirty="0"/>
              <a:t>Similar polarity scores in both methods</a:t>
            </a:r>
          </a:p>
        </p:txBody>
      </p:sp>
      <p:sp>
        <p:nvSpPr>
          <p:cNvPr id="4" name="Slide Number Placeholder 3">
            <a:extLst>
              <a:ext uri="{FF2B5EF4-FFF2-40B4-BE49-F238E27FC236}">
                <a16:creationId xmlns:a16="http://schemas.microsoft.com/office/drawing/2014/main" id="{A8E5D0EF-7672-4D7A-8472-A0C474DD2848}"/>
              </a:ext>
            </a:extLst>
          </p:cNvPr>
          <p:cNvSpPr>
            <a:spLocks noGrp="1"/>
          </p:cNvSpPr>
          <p:nvPr>
            <p:ph type="sldNum" sz="quarter" idx="12"/>
          </p:nvPr>
        </p:nvSpPr>
        <p:spPr/>
        <p:txBody>
          <a:bodyPr/>
          <a:lstStyle/>
          <a:p>
            <a:fld id="{37290FF7-652B-4475-AEAB-8B1A5D23AE09}" type="slidenum">
              <a:rPr lang="en-US" smtClean="0"/>
              <a:t>20</a:t>
            </a:fld>
            <a:endParaRPr lang="en-US"/>
          </a:p>
        </p:txBody>
      </p:sp>
      <p:sp>
        <p:nvSpPr>
          <p:cNvPr id="6" name="TextBox 5">
            <a:extLst>
              <a:ext uri="{FF2B5EF4-FFF2-40B4-BE49-F238E27FC236}">
                <a16:creationId xmlns:a16="http://schemas.microsoft.com/office/drawing/2014/main" id="{268FCA32-C8B6-4FA7-B7DA-F90DB22635EA}"/>
              </a:ext>
            </a:extLst>
          </p:cNvPr>
          <p:cNvSpPr txBox="1"/>
          <p:nvPr/>
        </p:nvSpPr>
        <p:spPr>
          <a:xfrm>
            <a:off x="463724" y="5845931"/>
            <a:ext cx="8052778" cy="369332"/>
          </a:xfrm>
          <a:prstGeom prst="rect">
            <a:avLst/>
          </a:prstGeom>
          <a:solidFill>
            <a:schemeClr val="accent6"/>
          </a:solidFill>
        </p:spPr>
        <p:txBody>
          <a:bodyPr wrap="square" rtlCol="0">
            <a:spAutoFit/>
          </a:bodyPr>
          <a:lstStyle/>
          <a:p>
            <a:r>
              <a:rPr lang="en-US" dirty="0">
                <a:solidFill>
                  <a:schemeClr val="bg1"/>
                </a:solidFill>
              </a:rPr>
              <a:t>The polarity function from </a:t>
            </a:r>
            <a:r>
              <a:rPr lang="en-US" dirty="0" err="1">
                <a:solidFill>
                  <a:schemeClr val="bg1"/>
                </a:solidFill>
              </a:rPr>
              <a:t>qdap</a:t>
            </a:r>
            <a:r>
              <a:rPr lang="en-US" dirty="0">
                <a:solidFill>
                  <a:schemeClr val="bg1"/>
                </a:solidFill>
              </a:rPr>
              <a:t> and the </a:t>
            </a:r>
            <a:r>
              <a:rPr lang="en-US" dirty="0" err="1">
                <a:solidFill>
                  <a:schemeClr val="bg1"/>
                </a:solidFill>
              </a:rPr>
              <a:t>inner_join</a:t>
            </a:r>
            <a:r>
              <a:rPr lang="en-US" dirty="0">
                <a:solidFill>
                  <a:schemeClr val="bg1"/>
                </a:solidFill>
              </a:rPr>
              <a:t> show similar negative results.</a:t>
            </a:r>
          </a:p>
        </p:txBody>
      </p:sp>
      <p:grpSp>
        <p:nvGrpSpPr>
          <p:cNvPr id="7" name="Group 6">
            <a:extLst>
              <a:ext uri="{FF2B5EF4-FFF2-40B4-BE49-F238E27FC236}">
                <a16:creationId xmlns:a16="http://schemas.microsoft.com/office/drawing/2014/main" id="{D9E1D93B-5DEF-4069-A479-850112C02ECF}"/>
              </a:ext>
            </a:extLst>
          </p:cNvPr>
          <p:cNvGrpSpPr/>
          <p:nvPr/>
        </p:nvGrpSpPr>
        <p:grpSpPr>
          <a:xfrm>
            <a:off x="218053" y="3721164"/>
            <a:ext cx="2662220" cy="976313"/>
            <a:chOff x="5354294" y="4344537"/>
            <a:chExt cx="2662220" cy="976313"/>
          </a:xfrm>
        </p:grpSpPr>
        <p:grpSp>
          <p:nvGrpSpPr>
            <p:cNvPr id="8" name="Group 7">
              <a:extLst>
                <a:ext uri="{FF2B5EF4-FFF2-40B4-BE49-F238E27FC236}">
                  <a16:creationId xmlns:a16="http://schemas.microsoft.com/office/drawing/2014/main" id="{F6EB556A-E9DF-47A6-8488-C1D863097681}"/>
                </a:ext>
              </a:extLst>
            </p:cNvPr>
            <p:cNvGrpSpPr/>
            <p:nvPr/>
          </p:nvGrpSpPr>
          <p:grpSpPr>
            <a:xfrm>
              <a:off x="6017688" y="4344537"/>
              <a:ext cx="1467580" cy="976313"/>
              <a:chOff x="6515101" y="2824163"/>
              <a:chExt cx="1123950" cy="747712"/>
            </a:xfrm>
          </p:grpSpPr>
          <p:sp>
            <p:nvSpPr>
              <p:cNvPr id="11" name="Freeform 11">
                <a:extLst>
                  <a:ext uri="{FF2B5EF4-FFF2-40B4-BE49-F238E27FC236}">
                    <a16:creationId xmlns:a16="http://schemas.microsoft.com/office/drawing/2014/main" id="{996DC74D-BE35-4BC3-B966-33FBB2EDC2B6}"/>
                  </a:ext>
                </a:extLst>
              </p:cNvPr>
              <p:cNvSpPr/>
              <p:nvPr/>
            </p:nvSpPr>
            <p:spPr>
              <a:xfrm>
                <a:off x="6896101" y="2880653"/>
                <a:ext cx="361950" cy="634732"/>
              </a:xfrm>
              <a:custGeom>
                <a:avLst/>
                <a:gdLst>
                  <a:gd name="connsiteX0" fmla="*/ 176588 w 361950"/>
                  <a:gd name="connsiteY0" fmla="*/ 0 h 634732"/>
                  <a:gd name="connsiteX1" fmla="*/ 198170 w 361950"/>
                  <a:gd name="connsiteY1" fmla="*/ 11714 h 634732"/>
                  <a:gd name="connsiteX2" fmla="*/ 361950 w 361950"/>
                  <a:gd name="connsiteY2" fmla="*/ 319747 h 634732"/>
                  <a:gd name="connsiteX3" fmla="*/ 198170 w 361950"/>
                  <a:gd name="connsiteY3" fmla="*/ 627780 h 634732"/>
                  <a:gd name="connsiteX4" fmla="*/ 185362 w 361950"/>
                  <a:gd name="connsiteY4" fmla="*/ 634732 h 634732"/>
                  <a:gd name="connsiteX5" fmla="*/ 163780 w 361950"/>
                  <a:gd name="connsiteY5" fmla="*/ 623018 h 634732"/>
                  <a:gd name="connsiteX6" fmla="*/ 0 w 361950"/>
                  <a:gd name="connsiteY6" fmla="*/ 314985 h 634732"/>
                  <a:gd name="connsiteX7" fmla="*/ 163780 w 361950"/>
                  <a:gd name="connsiteY7" fmla="*/ 6952 h 634732"/>
                  <a:gd name="connsiteX8" fmla="*/ 176588 w 361950"/>
                  <a:gd name="connsiteY8" fmla="*/ 0 h 634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1950" h="634732">
                    <a:moveTo>
                      <a:pt x="176588" y="0"/>
                    </a:moveTo>
                    <a:lnTo>
                      <a:pt x="198170" y="11714"/>
                    </a:lnTo>
                    <a:cubicBezTo>
                      <a:pt x="296983" y="78471"/>
                      <a:pt x="361950" y="191522"/>
                      <a:pt x="361950" y="319747"/>
                    </a:cubicBezTo>
                    <a:cubicBezTo>
                      <a:pt x="361950" y="447972"/>
                      <a:pt x="296983" y="561023"/>
                      <a:pt x="198170" y="627780"/>
                    </a:cubicBezTo>
                    <a:lnTo>
                      <a:pt x="185362" y="634732"/>
                    </a:lnTo>
                    <a:lnTo>
                      <a:pt x="163780" y="623018"/>
                    </a:lnTo>
                    <a:cubicBezTo>
                      <a:pt x="64967" y="556261"/>
                      <a:pt x="0" y="443210"/>
                      <a:pt x="0" y="314985"/>
                    </a:cubicBezTo>
                    <a:cubicBezTo>
                      <a:pt x="0" y="186760"/>
                      <a:pt x="64967" y="73709"/>
                      <a:pt x="163780" y="6952"/>
                    </a:cubicBezTo>
                    <a:lnTo>
                      <a:pt x="176588"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457200"/>
                <a:endParaRPr lang="en-US" sz="1800" kern="1200" dirty="0">
                  <a:solidFill>
                    <a:prstClr val="white"/>
                  </a:solidFill>
                  <a:latin typeface="Arial Unicode MS" panose="020B0604020202020204" pitchFamily="34" charset="-128"/>
                </a:endParaRPr>
              </a:p>
            </p:txBody>
          </p:sp>
          <p:sp>
            <p:nvSpPr>
              <p:cNvPr id="12" name="Freeform 12">
                <a:extLst>
                  <a:ext uri="{FF2B5EF4-FFF2-40B4-BE49-F238E27FC236}">
                    <a16:creationId xmlns:a16="http://schemas.microsoft.com/office/drawing/2014/main" id="{23C94B65-5290-47BA-9DCD-6395FC27C6EB}"/>
                  </a:ext>
                </a:extLst>
              </p:cNvPr>
              <p:cNvSpPr/>
              <p:nvPr/>
            </p:nvSpPr>
            <p:spPr>
              <a:xfrm>
                <a:off x="7072689" y="2824163"/>
                <a:ext cx="566362" cy="742950"/>
              </a:xfrm>
              <a:custGeom>
                <a:avLst/>
                <a:gdLst>
                  <a:gd name="connsiteX0" fmla="*/ 194887 w 566362"/>
                  <a:gd name="connsiteY0" fmla="*/ 0 h 742950"/>
                  <a:gd name="connsiteX1" fmla="*/ 566362 w 566362"/>
                  <a:gd name="connsiteY1" fmla="*/ 371475 h 742950"/>
                  <a:gd name="connsiteX2" fmla="*/ 194887 w 566362"/>
                  <a:gd name="connsiteY2" fmla="*/ 742950 h 742950"/>
                  <a:gd name="connsiteX3" fmla="*/ 50292 w 566362"/>
                  <a:gd name="connsiteY3" fmla="*/ 713758 h 742950"/>
                  <a:gd name="connsiteX4" fmla="*/ 8774 w 566362"/>
                  <a:gd name="connsiteY4" fmla="*/ 691222 h 742950"/>
                  <a:gd name="connsiteX5" fmla="*/ 21582 w 566362"/>
                  <a:gd name="connsiteY5" fmla="*/ 684270 h 742950"/>
                  <a:gd name="connsiteX6" fmla="*/ 185362 w 566362"/>
                  <a:gd name="connsiteY6" fmla="*/ 376237 h 742950"/>
                  <a:gd name="connsiteX7" fmla="*/ 21582 w 566362"/>
                  <a:gd name="connsiteY7" fmla="*/ 68204 h 742950"/>
                  <a:gd name="connsiteX8" fmla="*/ 0 w 566362"/>
                  <a:gd name="connsiteY8" fmla="*/ 56490 h 742950"/>
                  <a:gd name="connsiteX9" fmla="*/ 50292 w 566362"/>
                  <a:gd name="connsiteY9" fmla="*/ 29192 h 742950"/>
                  <a:gd name="connsiteX10" fmla="*/ 194887 w 566362"/>
                  <a:gd name="connsiteY10" fmla="*/ 0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66362" h="742950">
                    <a:moveTo>
                      <a:pt x="194887" y="0"/>
                    </a:moveTo>
                    <a:cubicBezTo>
                      <a:pt x="400047" y="0"/>
                      <a:pt x="566362" y="166315"/>
                      <a:pt x="566362" y="371475"/>
                    </a:cubicBezTo>
                    <a:cubicBezTo>
                      <a:pt x="566362" y="576635"/>
                      <a:pt x="400047" y="742950"/>
                      <a:pt x="194887" y="742950"/>
                    </a:cubicBezTo>
                    <a:cubicBezTo>
                      <a:pt x="143597" y="742950"/>
                      <a:pt x="94735" y="732555"/>
                      <a:pt x="50292" y="713758"/>
                    </a:cubicBezTo>
                    <a:lnTo>
                      <a:pt x="8774" y="691222"/>
                    </a:lnTo>
                    <a:lnTo>
                      <a:pt x="21582" y="684270"/>
                    </a:lnTo>
                    <a:cubicBezTo>
                      <a:pt x="120395" y="617513"/>
                      <a:pt x="185362" y="504462"/>
                      <a:pt x="185362" y="376237"/>
                    </a:cubicBezTo>
                    <a:cubicBezTo>
                      <a:pt x="185362" y="248012"/>
                      <a:pt x="120395" y="134961"/>
                      <a:pt x="21582" y="68204"/>
                    </a:cubicBezTo>
                    <a:lnTo>
                      <a:pt x="0" y="56490"/>
                    </a:lnTo>
                    <a:lnTo>
                      <a:pt x="50292" y="29192"/>
                    </a:lnTo>
                    <a:cubicBezTo>
                      <a:pt x="94735" y="10395"/>
                      <a:pt x="143597" y="0"/>
                      <a:pt x="194887" y="0"/>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457200"/>
                <a:endParaRPr lang="en-US" sz="1800" kern="1200" dirty="0">
                  <a:solidFill>
                    <a:prstClr val="white"/>
                  </a:solidFill>
                  <a:latin typeface="Arial Unicode MS" panose="020B0604020202020204" pitchFamily="34" charset="-128"/>
                </a:endParaRPr>
              </a:p>
            </p:txBody>
          </p:sp>
          <p:sp>
            <p:nvSpPr>
              <p:cNvPr id="13" name="Freeform 13">
                <a:extLst>
                  <a:ext uri="{FF2B5EF4-FFF2-40B4-BE49-F238E27FC236}">
                    <a16:creationId xmlns:a16="http://schemas.microsoft.com/office/drawing/2014/main" id="{FA43250D-2174-49FD-9487-DC304C936928}"/>
                  </a:ext>
                </a:extLst>
              </p:cNvPr>
              <p:cNvSpPr/>
              <p:nvPr/>
            </p:nvSpPr>
            <p:spPr>
              <a:xfrm>
                <a:off x="6515101" y="2828925"/>
                <a:ext cx="566362" cy="742950"/>
              </a:xfrm>
              <a:custGeom>
                <a:avLst/>
                <a:gdLst>
                  <a:gd name="connsiteX0" fmla="*/ 371475 w 566362"/>
                  <a:gd name="connsiteY0" fmla="*/ 0 h 742950"/>
                  <a:gd name="connsiteX1" fmla="*/ 516070 w 566362"/>
                  <a:gd name="connsiteY1" fmla="*/ 29192 h 742950"/>
                  <a:gd name="connsiteX2" fmla="*/ 557588 w 566362"/>
                  <a:gd name="connsiteY2" fmla="*/ 51728 h 742950"/>
                  <a:gd name="connsiteX3" fmla="*/ 544780 w 566362"/>
                  <a:gd name="connsiteY3" fmla="*/ 58680 h 742950"/>
                  <a:gd name="connsiteX4" fmla="*/ 381000 w 566362"/>
                  <a:gd name="connsiteY4" fmla="*/ 366713 h 742950"/>
                  <a:gd name="connsiteX5" fmla="*/ 544780 w 566362"/>
                  <a:gd name="connsiteY5" fmla="*/ 674746 h 742950"/>
                  <a:gd name="connsiteX6" fmla="*/ 566362 w 566362"/>
                  <a:gd name="connsiteY6" fmla="*/ 686460 h 742950"/>
                  <a:gd name="connsiteX7" fmla="*/ 516070 w 566362"/>
                  <a:gd name="connsiteY7" fmla="*/ 713758 h 742950"/>
                  <a:gd name="connsiteX8" fmla="*/ 371475 w 566362"/>
                  <a:gd name="connsiteY8" fmla="*/ 742950 h 742950"/>
                  <a:gd name="connsiteX9" fmla="*/ 0 w 566362"/>
                  <a:gd name="connsiteY9" fmla="*/ 371475 h 742950"/>
                  <a:gd name="connsiteX10" fmla="*/ 371475 w 566362"/>
                  <a:gd name="connsiteY10" fmla="*/ 0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66362" h="742950">
                    <a:moveTo>
                      <a:pt x="371475" y="0"/>
                    </a:moveTo>
                    <a:cubicBezTo>
                      <a:pt x="422765" y="0"/>
                      <a:pt x="471627" y="10395"/>
                      <a:pt x="516070" y="29192"/>
                    </a:cubicBezTo>
                    <a:lnTo>
                      <a:pt x="557588" y="51728"/>
                    </a:lnTo>
                    <a:lnTo>
                      <a:pt x="544780" y="58680"/>
                    </a:lnTo>
                    <a:cubicBezTo>
                      <a:pt x="445967" y="125437"/>
                      <a:pt x="381000" y="238488"/>
                      <a:pt x="381000" y="366713"/>
                    </a:cubicBezTo>
                    <a:cubicBezTo>
                      <a:pt x="381000" y="494938"/>
                      <a:pt x="445967" y="607989"/>
                      <a:pt x="544780" y="674746"/>
                    </a:cubicBezTo>
                    <a:lnTo>
                      <a:pt x="566362" y="686460"/>
                    </a:lnTo>
                    <a:lnTo>
                      <a:pt x="516070" y="713758"/>
                    </a:lnTo>
                    <a:cubicBezTo>
                      <a:pt x="471627" y="732555"/>
                      <a:pt x="422765" y="742950"/>
                      <a:pt x="371475" y="742950"/>
                    </a:cubicBezTo>
                    <a:cubicBezTo>
                      <a:pt x="166315" y="742950"/>
                      <a:pt x="0" y="576635"/>
                      <a:pt x="0" y="371475"/>
                    </a:cubicBezTo>
                    <a:cubicBezTo>
                      <a:pt x="0" y="166315"/>
                      <a:pt x="166315" y="0"/>
                      <a:pt x="371475" y="0"/>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457200"/>
                <a:endParaRPr lang="en-US" sz="1800" kern="1200" dirty="0">
                  <a:solidFill>
                    <a:prstClr val="white"/>
                  </a:solidFill>
                  <a:latin typeface="Arial Unicode MS" panose="020B0604020202020204" pitchFamily="34" charset="-128"/>
                </a:endParaRPr>
              </a:p>
            </p:txBody>
          </p:sp>
        </p:grpSp>
        <p:sp>
          <p:nvSpPr>
            <p:cNvPr id="9" name="TextBox 8">
              <a:extLst>
                <a:ext uri="{FF2B5EF4-FFF2-40B4-BE49-F238E27FC236}">
                  <a16:creationId xmlns:a16="http://schemas.microsoft.com/office/drawing/2014/main" id="{22186487-F7EC-4D4A-8376-794B2991155B}"/>
                </a:ext>
              </a:extLst>
            </p:cNvPr>
            <p:cNvSpPr txBox="1"/>
            <p:nvPr/>
          </p:nvSpPr>
          <p:spPr>
            <a:xfrm>
              <a:off x="5354294" y="4678805"/>
              <a:ext cx="1229119" cy="307777"/>
            </a:xfrm>
            <a:prstGeom prst="rect">
              <a:avLst/>
            </a:prstGeom>
            <a:noFill/>
          </p:spPr>
          <p:txBody>
            <a:bodyPr wrap="none" rtlCol="0">
              <a:spAutoFit/>
            </a:bodyPr>
            <a:lstStyle/>
            <a:p>
              <a:r>
                <a:rPr lang="en-US" sz="1400" dirty="0" err="1"/>
                <a:t>Weeknd</a:t>
              </a:r>
              <a:r>
                <a:rPr lang="en-US" sz="1400" dirty="0"/>
                <a:t> Lyrics</a:t>
              </a:r>
            </a:p>
          </p:txBody>
        </p:sp>
        <p:sp>
          <p:nvSpPr>
            <p:cNvPr id="10" name="TextBox 9">
              <a:extLst>
                <a:ext uri="{FF2B5EF4-FFF2-40B4-BE49-F238E27FC236}">
                  <a16:creationId xmlns:a16="http://schemas.microsoft.com/office/drawing/2014/main" id="{072DF590-AD4F-4526-951E-1F7A2A383A62}"/>
                </a:ext>
              </a:extLst>
            </p:cNvPr>
            <p:cNvSpPr txBox="1"/>
            <p:nvPr/>
          </p:nvSpPr>
          <p:spPr>
            <a:xfrm>
              <a:off x="6927113" y="4678805"/>
              <a:ext cx="1089401" cy="307777"/>
            </a:xfrm>
            <a:prstGeom prst="rect">
              <a:avLst/>
            </a:prstGeom>
            <a:noFill/>
          </p:spPr>
          <p:txBody>
            <a:bodyPr wrap="none" rtlCol="0">
              <a:spAutoFit/>
            </a:bodyPr>
            <a:lstStyle/>
            <a:p>
              <a:r>
                <a:rPr lang="en-US" sz="1400" dirty="0"/>
                <a:t>Bing Lexicon</a:t>
              </a:r>
            </a:p>
          </p:txBody>
        </p:sp>
      </p:grpSp>
      <p:pic>
        <p:nvPicPr>
          <p:cNvPr id="14" name="Picture 13">
            <a:extLst>
              <a:ext uri="{FF2B5EF4-FFF2-40B4-BE49-F238E27FC236}">
                <a16:creationId xmlns:a16="http://schemas.microsoft.com/office/drawing/2014/main" id="{6AA2AC30-4A92-44BB-9F1B-2FAFA129DA83}"/>
              </a:ext>
            </a:extLst>
          </p:cNvPr>
          <p:cNvPicPr>
            <a:picLocks noChangeAspect="1"/>
          </p:cNvPicPr>
          <p:nvPr/>
        </p:nvPicPr>
        <p:blipFill>
          <a:blip r:embed="rId2"/>
          <a:stretch>
            <a:fillRect/>
          </a:stretch>
        </p:blipFill>
        <p:spPr>
          <a:xfrm>
            <a:off x="502976" y="1306702"/>
            <a:ext cx="5981700" cy="1323975"/>
          </a:xfrm>
          <a:prstGeom prst="rect">
            <a:avLst/>
          </a:prstGeom>
        </p:spPr>
      </p:pic>
      <p:cxnSp>
        <p:nvCxnSpPr>
          <p:cNvPr id="15" name="Straight Connector 14">
            <a:extLst>
              <a:ext uri="{FF2B5EF4-FFF2-40B4-BE49-F238E27FC236}">
                <a16:creationId xmlns:a16="http://schemas.microsoft.com/office/drawing/2014/main" id="{62C05FC7-4262-43EC-A006-7A01CD3DABAF}"/>
              </a:ext>
            </a:extLst>
          </p:cNvPr>
          <p:cNvCxnSpPr/>
          <p:nvPr/>
        </p:nvCxnSpPr>
        <p:spPr>
          <a:xfrm>
            <a:off x="627797" y="3058855"/>
            <a:ext cx="7724633" cy="0"/>
          </a:xfrm>
          <a:prstGeom prst="line">
            <a:avLst/>
          </a:prstGeom>
          <a:ln>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pic>
        <p:nvPicPr>
          <p:cNvPr id="16" name="Picture 15">
            <a:extLst>
              <a:ext uri="{FF2B5EF4-FFF2-40B4-BE49-F238E27FC236}">
                <a16:creationId xmlns:a16="http://schemas.microsoft.com/office/drawing/2014/main" id="{BD15705E-4F37-48AA-9FDB-CC98EE08B3AA}"/>
              </a:ext>
            </a:extLst>
          </p:cNvPr>
          <p:cNvPicPr>
            <a:picLocks noChangeAspect="1"/>
          </p:cNvPicPr>
          <p:nvPr/>
        </p:nvPicPr>
        <p:blipFill>
          <a:blip r:embed="rId3"/>
          <a:stretch>
            <a:fillRect/>
          </a:stretch>
        </p:blipFill>
        <p:spPr>
          <a:xfrm>
            <a:off x="3364141" y="4375565"/>
            <a:ext cx="2847975" cy="1257300"/>
          </a:xfrm>
          <a:prstGeom prst="rect">
            <a:avLst/>
          </a:prstGeom>
        </p:spPr>
      </p:pic>
      <p:pic>
        <p:nvPicPr>
          <p:cNvPr id="17" name="Picture 16">
            <a:extLst>
              <a:ext uri="{FF2B5EF4-FFF2-40B4-BE49-F238E27FC236}">
                <a16:creationId xmlns:a16="http://schemas.microsoft.com/office/drawing/2014/main" id="{DDEF261F-A7C4-4E51-9675-E9A75D3877D3}"/>
              </a:ext>
            </a:extLst>
          </p:cNvPr>
          <p:cNvPicPr>
            <a:picLocks noChangeAspect="1"/>
          </p:cNvPicPr>
          <p:nvPr/>
        </p:nvPicPr>
        <p:blipFill>
          <a:blip r:embed="rId4"/>
          <a:stretch>
            <a:fillRect/>
          </a:stretch>
        </p:blipFill>
        <p:spPr>
          <a:xfrm>
            <a:off x="3364141" y="3328780"/>
            <a:ext cx="4248150" cy="219075"/>
          </a:xfrm>
          <a:prstGeom prst="rect">
            <a:avLst/>
          </a:prstGeom>
        </p:spPr>
      </p:pic>
      <p:sp>
        <p:nvSpPr>
          <p:cNvPr id="18" name="Isosceles Triangle 17">
            <a:extLst>
              <a:ext uri="{FF2B5EF4-FFF2-40B4-BE49-F238E27FC236}">
                <a16:creationId xmlns:a16="http://schemas.microsoft.com/office/drawing/2014/main" id="{70398C9C-C9E4-4D91-A31E-443FE44C8AD5}"/>
              </a:ext>
            </a:extLst>
          </p:cNvPr>
          <p:cNvSpPr/>
          <p:nvPr/>
        </p:nvSpPr>
        <p:spPr>
          <a:xfrm rot="5400000">
            <a:off x="1860603" y="4326685"/>
            <a:ext cx="2278472" cy="333889"/>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AE0A48BD-1DEC-402F-B9FE-1C285669805F}"/>
              </a:ext>
            </a:extLst>
          </p:cNvPr>
          <p:cNvPicPr>
            <a:picLocks noChangeAspect="1"/>
          </p:cNvPicPr>
          <p:nvPr/>
        </p:nvPicPr>
        <p:blipFill>
          <a:blip r:embed="rId5"/>
          <a:stretch>
            <a:fillRect/>
          </a:stretch>
        </p:blipFill>
        <p:spPr>
          <a:xfrm>
            <a:off x="3364141" y="3750632"/>
            <a:ext cx="5772150" cy="304800"/>
          </a:xfrm>
          <a:prstGeom prst="rect">
            <a:avLst/>
          </a:prstGeom>
        </p:spPr>
      </p:pic>
      <p:sp>
        <p:nvSpPr>
          <p:cNvPr id="20" name="Footer Placeholder 5">
            <a:extLst>
              <a:ext uri="{FF2B5EF4-FFF2-40B4-BE49-F238E27FC236}">
                <a16:creationId xmlns:a16="http://schemas.microsoft.com/office/drawing/2014/main" id="{A0D5C04F-80A3-4B1D-90AE-FAC79E00E625}"/>
              </a:ext>
            </a:extLst>
          </p:cNvPr>
          <p:cNvSpPr>
            <a:spLocks noGrp="1"/>
          </p:cNvSpPr>
          <p:nvPr>
            <p:ph type="ftr" sz="quarter" idx="3"/>
          </p:nvPr>
        </p:nvSpPr>
        <p:spPr>
          <a:xfrm>
            <a:off x="3028950" y="6356351"/>
            <a:ext cx="3086100" cy="365125"/>
          </a:xfrm>
        </p:spPr>
        <p:txBody>
          <a:bodyPr/>
          <a:lstStyle/>
          <a:p>
            <a:r>
              <a:rPr lang="en-US" dirty="0"/>
              <a:t>Kwartler CSCI -96</a:t>
            </a:r>
          </a:p>
        </p:txBody>
      </p:sp>
    </p:spTree>
    <p:extLst>
      <p:ext uri="{BB962C8B-B14F-4D97-AF65-F5344CB8AC3E}">
        <p14:creationId xmlns:p14="http://schemas.microsoft.com/office/powerpoint/2010/main" val="3671607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5FC69CA-ACEF-4D3F-8CBB-11F6139624E3}"/>
              </a:ext>
            </a:extLst>
          </p:cNvPr>
          <p:cNvSpPr>
            <a:spLocks noGrp="1"/>
          </p:cNvSpPr>
          <p:nvPr>
            <p:ph type="dt" sz="half" idx="10"/>
          </p:nvPr>
        </p:nvSpPr>
        <p:spPr/>
        <p:txBody>
          <a:bodyPr/>
          <a:lstStyle/>
          <a:p>
            <a:fld id="{6700A58B-DD98-43D0-B791-721480A02982}" type="datetime1">
              <a:rPr lang="en-US" smtClean="0"/>
              <a:t>11/14/22</a:t>
            </a:fld>
            <a:endParaRPr lang="en-US"/>
          </a:p>
        </p:txBody>
      </p:sp>
      <p:sp>
        <p:nvSpPr>
          <p:cNvPr id="3" name="Title 2">
            <a:extLst>
              <a:ext uri="{FF2B5EF4-FFF2-40B4-BE49-F238E27FC236}">
                <a16:creationId xmlns:a16="http://schemas.microsoft.com/office/drawing/2014/main" id="{62A93A46-03A4-4EB5-AB9A-5157597471D3}"/>
              </a:ext>
            </a:extLst>
          </p:cNvPr>
          <p:cNvSpPr>
            <a:spLocks noGrp="1"/>
          </p:cNvSpPr>
          <p:nvPr>
            <p:ph type="title"/>
          </p:nvPr>
        </p:nvSpPr>
        <p:spPr/>
        <p:txBody>
          <a:bodyPr/>
          <a:lstStyle/>
          <a:p>
            <a:r>
              <a:rPr lang="en-US" dirty="0" err="1"/>
              <a:t>TidyText</a:t>
            </a:r>
            <a:r>
              <a:rPr lang="en-US" dirty="0"/>
              <a:t> has other sentiment lexicons</a:t>
            </a:r>
          </a:p>
        </p:txBody>
      </p:sp>
      <p:sp>
        <p:nvSpPr>
          <p:cNvPr id="4" name="Slide Number Placeholder 3">
            <a:extLst>
              <a:ext uri="{FF2B5EF4-FFF2-40B4-BE49-F238E27FC236}">
                <a16:creationId xmlns:a16="http://schemas.microsoft.com/office/drawing/2014/main" id="{235B00B5-B099-4E9D-BE2D-7F50BAFA6756}"/>
              </a:ext>
            </a:extLst>
          </p:cNvPr>
          <p:cNvSpPr>
            <a:spLocks noGrp="1"/>
          </p:cNvSpPr>
          <p:nvPr>
            <p:ph type="sldNum" sz="quarter" idx="12"/>
          </p:nvPr>
        </p:nvSpPr>
        <p:spPr/>
        <p:txBody>
          <a:bodyPr/>
          <a:lstStyle/>
          <a:p>
            <a:fld id="{37290FF7-652B-4475-AEAB-8B1A5D23AE09}" type="slidenum">
              <a:rPr lang="en-US" smtClean="0"/>
              <a:t>21</a:t>
            </a:fld>
            <a:endParaRPr lang="en-US"/>
          </a:p>
        </p:txBody>
      </p:sp>
      <p:grpSp>
        <p:nvGrpSpPr>
          <p:cNvPr id="6" name="Group 5">
            <a:extLst>
              <a:ext uri="{FF2B5EF4-FFF2-40B4-BE49-F238E27FC236}">
                <a16:creationId xmlns:a16="http://schemas.microsoft.com/office/drawing/2014/main" id="{C5C78BA1-6CF6-4F89-ACAE-3A2D7BBFD467}"/>
              </a:ext>
            </a:extLst>
          </p:cNvPr>
          <p:cNvGrpSpPr/>
          <p:nvPr/>
        </p:nvGrpSpPr>
        <p:grpSpPr>
          <a:xfrm>
            <a:off x="2969283" y="5024471"/>
            <a:ext cx="3901138" cy="976313"/>
            <a:chOff x="5131557" y="4344537"/>
            <a:chExt cx="3901138" cy="976313"/>
          </a:xfrm>
        </p:grpSpPr>
        <p:grpSp>
          <p:nvGrpSpPr>
            <p:cNvPr id="7" name="Group 6">
              <a:extLst>
                <a:ext uri="{FF2B5EF4-FFF2-40B4-BE49-F238E27FC236}">
                  <a16:creationId xmlns:a16="http://schemas.microsoft.com/office/drawing/2014/main" id="{19BA0851-91DF-4B36-ABFE-69DA4593A722}"/>
                </a:ext>
              </a:extLst>
            </p:cNvPr>
            <p:cNvGrpSpPr/>
            <p:nvPr/>
          </p:nvGrpSpPr>
          <p:grpSpPr>
            <a:xfrm>
              <a:off x="6017688" y="4344537"/>
              <a:ext cx="1467580" cy="976313"/>
              <a:chOff x="6515101" y="2824163"/>
              <a:chExt cx="1123950" cy="747712"/>
            </a:xfrm>
          </p:grpSpPr>
          <p:sp>
            <p:nvSpPr>
              <p:cNvPr id="10" name="Freeform 11">
                <a:extLst>
                  <a:ext uri="{FF2B5EF4-FFF2-40B4-BE49-F238E27FC236}">
                    <a16:creationId xmlns:a16="http://schemas.microsoft.com/office/drawing/2014/main" id="{6C0C6020-3AB8-40C4-818C-39D79ADABBBD}"/>
                  </a:ext>
                </a:extLst>
              </p:cNvPr>
              <p:cNvSpPr/>
              <p:nvPr/>
            </p:nvSpPr>
            <p:spPr>
              <a:xfrm>
                <a:off x="6896101" y="2880653"/>
                <a:ext cx="361950" cy="634732"/>
              </a:xfrm>
              <a:custGeom>
                <a:avLst/>
                <a:gdLst>
                  <a:gd name="connsiteX0" fmla="*/ 176588 w 361950"/>
                  <a:gd name="connsiteY0" fmla="*/ 0 h 634732"/>
                  <a:gd name="connsiteX1" fmla="*/ 198170 w 361950"/>
                  <a:gd name="connsiteY1" fmla="*/ 11714 h 634732"/>
                  <a:gd name="connsiteX2" fmla="*/ 361950 w 361950"/>
                  <a:gd name="connsiteY2" fmla="*/ 319747 h 634732"/>
                  <a:gd name="connsiteX3" fmla="*/ 198170 w 361950"/>
                  <a:gd name="connsiteY3" fmla="*/ 627780 h 634732"/>
                  <a:gd name="connsiteX4" fmla="*/ 185362 w 361950"/>
                  <a:gd name="connsiteY4" fmla="*/ 634732 h 634732"/>
                  <a:gd name="connsiteX5" fmla="*/ 163780 w 361950"/>
                  <a:gd name="connsiteY5" fmla="*/ 623018 h 634732"/>
                  <a:gd name="connsiteX6" fmla="*/ 0 w 361950"/>
                  <a:gd name="connsiteY6" fmla="*/ 314985 h 634732"/>
                  <a:gd name="connsiteX7" fmla="*/ 163780 w 361950"/>
                  <a:gd name="connsiteY7" fmla="*/ 6952 h 634732"/>
                  <a:gd name="connsiteX8" fmla="*/ 176588 w 361950"/>
                  <a:gd name="connsiteY8" fmla="*/ 0 h 634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1950" h="634732">
                    <a:moveTo>
                      <a:pt x="176588" y="0"/>
                    </a:moveTo>
                    <a:lnTo>
                      <a:pt x="198170" y="11714"/>
                    </a:lnTo>
                    <a:cubicBezTo>
                      <a:pt x="296983" y="78471"/>
                      <a:pt x="361950" y="191522"/>
                      <a:pt x="361950" y="319747"/>
                    </a:cubicBezTo>
                    <a:cubicBezTo>
                      <a:pt x="361950" y="447972"/>
                      <a:pt x="296983" y="561023"/>
                      <a:pt x="198170" y="627780"/>
                    </a:cubicBezTo>
                    <a:lnTo>
                      <a:pt x="185362" y="634732"/>
                    </a:lnTo>
                    <a:lnTo>
                      <a:pt x="163780" y="623018"/>
                    </a:lnTo>
                    <a:cubicBezTo>
                      <a:pt x="64967" y="556261"/>
                      <a:pt x="0" y="443210"/>
                      <a:pt x="0" y="314985"/>
                    </a:cubicBezTo>
                    <a:cubicBezTo>
                      <a:pt x="0" y="186760"/>
                      <a:pt x="64967" y="73709"/>
                      <a:pt x="163780" y="6952"/>
                    </a:cubicBezTo>
                    <a:lnTo>
                      <a:pt x="176588"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457200"/>
                <a:endParaRPr lang="en-US" sz="1800" kern="1200" dirty="0">
                  <a:solidFill>
                    <a:prstClr val="white"/>
                  </a:solidFill>
                  <a:latin typeface="Arial Unicode MS" panose="020B0604020202020204" pitchFamily="34" charset="-128"/>
                </a:endParaRPr>
              </a:p>
            </p:txBody>
          </p:sp>
          <p:sp>
            <p:nvSpPr>
              <p:cNvPr id="11" name="Freeform 12">
                <a:extLst>
                  <a:ext uri="{FF2B5EF4-FFF2-40B4-BE49-F238E27FC236}">
                    <a16:creationId xmlns:a16="http://schemas.microsoft.com/office/drawing/2014/main" id="{67C0577F-0FED-4620-8102-7AD9E20DB1BA}"/>
                  </a:ext>
                </a:extLst>
              </p:cNvPr>
              <p:cNvSpPr/>
              <p:nvPr/>
            </p:nvSpPr>
            <p:spPr>
              <a:xfrm>
                <a:off x="7072689" y="2824163"/>
                <a:ext cx="566362" cy="742950"/>
              </a:xfrm>
              <a:custGeom>
                <a:avLst/>
                <a:gdLst>
                  <a:gd name="connsiteX0" fmla="*/ 194887 w 566362"/>
                  <a:gd name="connsiteY0" fmla="*/ 0 h 742950"/>
                  <a:gd name="connsiteX1" fmla="*/ 566362 w 566362"/>
                  <a:gd name="connsiteY1" fmla="*/ 371475 h 742950"/>
                  <a:gd name="connsiteX2" fmla="*/ 194887 w 566362"/>
                  <a:gd name="connsiteY2" fmla="*/ 742950 h 742950"/>
                  <a:gd name="connsiteX3" fmla="*/ 50292 w 566362"/>
                  <a:gd name="connsiteY3" fmla="*/ 713758 h 742950"/>
                  <a:gd name="connsiteX4" fmla="*/ 8774 w 566362"/>
                  <a:gd name="connsiteY4" fmla="*/ 691222 h 742950"/>
                  <a:gd name="connsiteX5" fmla="*/ 21582 w 566362"/>
                  <a:gd name="connsiteY5" fmla="*/ 684270 h 742950"/>
                  <a:gd name="connsiteX6" fmla="*/ 185362 w 566362"/>
                  <a:gd name="connsiteY6" fmla="*/ 376237 h 742950"/>
                  <a:gd name="connsiteX7" fmla="*/ 21582 w 566362"/>
                  <a:gd name="connsiteY7" fmla="*/ 68204 h 742950"/>
                  <a:gd name="connsiteX8" fmla="*/ 0 w 566362"/>
                  <a:gd name="connsiteY8" fmla="*/ 56490 h 742950"/>
                  <a:gd name="connsiteX9" fmla="*/ 50292 w 566362"/>
                  <a:gd name="connsiteY9" fmla="*/ 29192 h 742950"/>
                  <a:gd name="connsiteX10" fmla="*/ 194887 w 566362"/>
                  <a:gd name="connsiteY10" fmla="*/ 0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66362" h="742950">
                    <a:moveTo>
                      <a:pt x="194887" y="0"/>
                    </a:moveTo>
                    <a:cubicBezTo>
                      <a:pt x="400047" y="0"/>
                      <a:pt x="566362" y="166315"/>
                      <a:pt x="566362" y="371475"/>
                    </a:cubicBezTo>
                    <a:cubicBezTo>
                      <a:pt x="566362" y="576635"/>
                      <a:pt x="400047" y="742950"/>
                      <a:pt x="194887" y="742950"/>
                    </a:cubicBezTo>
                    <a:cubicBezTo>
                      <a:pt x="143597" y="742950"/>
                      <a:pt x="94735" y="732555"/>
                      <a:pt x="50292" y="713758"/>
                    </a:cubicBezTo>
                    <a:lnTo>
                      <a:pt x="8774" y="691222"/>
                    </a:lnTo>
                    <a:lnTo>
                      <a:pt x="21582" y="684270"/>
                    </a:lnTo>
                    <a:cubicBezTo>
                      <a:pt x="120395" y="617513"/>
                      <a:pt x="185362" y="504462"/>
                      <a:pt x="185362" y="376237"/>
                    </a:cubicBezTo>
                    <a:cubicBezTo>
                      <a:pt x="185362" y="248012"/>
                      <a:pt x="120395" y="134961"/>
                      <a:pt x="21582" y="68204"/>
                    </a:cubicBezTo>
                    <a:lnTo>
                      <a:pt x="0" y="56490"/>
                    </a:lnTo>
                    <a:lnTo>
                      <a:pt x="50292" y="29192"/>
                    </a:lnTo>
                    <a:cubicBezTo>
                      <a:pt x="94735" y="10395"/>
                      <a:pt x="143597" y="0"/>
                      <a:pt x="194887" y="0"/>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457200"/>
                <a:endParaRPr lang="en-US" sz="1800" kern="1200" dirty="0">
                  <a:solidFill>
                    <a:prstClr val="white"/>
                  </a:solidFill>
                  <a:latin typeface="Arial Unicode MS" panose="020B0604020202020204" pitchFamily="34" charset="-128"/>
                </a:endParaRPr>
              </a:p>
            </p:txBody>
          </p:sp>
          <p:sp>
            <p:nvSpPr>
              <p:cNvPr id="12" name="Freeform 13">
                <a:extLst>
                  <a:ext uri="{FF2B5EF4-FFF2-40B4-BE49-F238E27FC236}">
                    <a16:creationId xmlns:a16="http://schemas.microsoft.com/office/drawing/2014/main" id="{B99335B1-1D8F-4B32-A9C5-87588BA5D409}"/>
                  </a:ext>
                </a:extLst>
              </p:cNvPr>
              <p:cNvSpPr/>
              <p:nvPr/>
            </p:nvSpPr>
            <p:spPr>
              <a:xfrm>
                <a:off x="6515101" y="2828925"/>
                <a:ext cx="566362" cy="742950"/>
              </a:xfrm>
              <a:custGeom>
                <a:avLst/>
                <a:gdLst>
                  <a:gd name="connsiteX0" fmla="*/ 371475 w 566362"/>
                  <a:gd name="connsiteY0" fmla="*/ 0 h 742950"/>
                  <a:gd name="connsiteX1" fmla="*/ 516070 w 566362"/>
                  <a:gd name="connsiteY1" fmla="*/ 29192 h 742950"/>
                  <a:gd name="connsiteX2" fmla="*/ 557588 w 566362"/>
                  <a:gd name="connsiteY2" fmla="*/ 51728 h 742950"/>
                  <a:gd name="connsiteX3" fmla="*/ 544780 w 566362"/>
                  <a:gd name="connsiteY3" fmla="*/ 58680 h 742950"/>
                  <a:gd name="connsiteX4" fmla="*/ 381000 w 566362"/>
                  <a:gd name="connsiteY4" fmla="*/ 366713 h 742950"/>
                  <a:gd name="connsiteX5" fmla="*/ 544780 w 566362"/>
                  <a:gd name="connsiteY5" fmla="*/ 674746 h 742950"/>
                  <a:gd name="connsiteX6" fmla="*/ 566362 w 566362"/>
                  <a:gd name="connsiteY6" fmla="*/ 686460 h 742950"/>
                  <a:gd name="connsiteX7" fmla="*/ 516070 w 566362"/>
                  <a:gd name="connsiteY7" fmla="*/ 713758 h 742950"/>
                  <a:gd name="connsiteX8" fmla="*/ 371475 w 566362"/>
                  <a:gd name="connsiteY8" fmla="*/ 742950 h 742950"/>
                  <a:gd name="connsiteX9" fmla="*/ 0 w 566362"/>
                  <a:gd name="connsiteY9" fmla="*/ 371475 h 742950"/>
                  <a:gd name="connsiteX10" fmla="*/ 371475 w 566362"/>
                  <a:gd name="connsiteY10" fmla="*/ 0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66362" h="742950">
                    <a:moveTo>
                      <a:pt x="371475" y="0"/>
                    </a:moveTo>
                    <a:cubicBezTo>
                      <a:pt x="422765" y="0"/>
                      <a:pt x="471627" y="10395"/>
                      <a:pt x="516070" y="29192"/>
                    </a:cubicBezTo>
                    <a:lnTo>
                      <a:pt x="557588" y="51728"/>
                    </a:lnTo>
                    <a:lnTo>
                      <a:pt x="544780" y="58680"/>
                    </a:lnTo>
                    <a:cubicBezTo>
                      <a:pt x="445967" y="125437"/>
                      <a:pt x="381000" y="238488"/>
                      <a:pt x="381000" y="366713"/>
                    </a:cubicBezTo>
                    <a:cubicBezTo>
                      <a:pt x="381000" y="494938"/>
                      <a:pt x="445967" y="607989"/>
                      <a:pt x="544780" y="674746"/>
                    </a:cubicBezTo>
                    <a:lnTo>
                      <a:pt x="566362" y="686460"/>
                    </a:lnTo>
                    <a:lnTo>
                      <a:pt x="516070" y="713758"/>
                    </a:lnTo>
                    <a:cubicBezTo>
                      <a:pt x="471627" y="732555"/>
                      <a:pt x="422765" y="742950"/>
                      <a:pt x="371475" y="742950"/>
                    </a:cubicBezTo>
                    <a:cubicBezTo>
                      <a:pt x="166315" y="742950"/>
                      <a:pt x="0" y="576635"/>
                      <a:pt x="0" y="371475"/>
                    </a:cubicBezTo>
                    <a:cubicBezTo>
                      <a:pt x="0" y="166315"/>
                      <a:pt x="166315" y="0"/>
                      <a:pt x="371475" y="0"/>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457200"/>
                <a:endParaRPr lang="en-US" sz="1800" kern="1200" dirty="0">
                  <a:solidFill>
                    <a:prstClr val="white"/>
                  </a:solidFill>
                  <a:latin typeface="Arial Unicode MS" panose="020B0604020202020204" pitchFamily="34" charset="-128"/>
                </a:endParaRPr>
              </a:p>
            </p:txBody>
          </p:sp>
        </p:grpSp>
        <p:sp>
          <p:nvSpPr>
            <p:cNvPr id="8" name="TextBox 7">
              <a:extLst>
                <a:ext uri="{FF2B5EF4-FFF2-40B4-BE49-F238E27FC236}">
                  <a16:creationId xmlns:a16="http://schemas.microsoft.com/office/drawing/2014/main" id="{0C8744EC-6B73-4BBE-99BB-C87B735C21F2}"/>
                </a:ext>
              </a:extLst>
            </p:cNvPr>
            <p:cNvSpPr txBox="1"/>
            <p:nvPr/>
          </p:nvSpPr>
          <p:spPr>
            <a:xfrm>
              <a:off x="5131557" y="4678805"/>
              <a:ext cx="1359668" cy="307777"/>
            </a:xfrm>
            <a:prstGeom prst="rect">
              <a:avLst/>
            </a:prstGeom>
            <a:noFill/>
          </p:spPr>
          <p:txBody>
            <a:bodyPr wrap="none" rtlCol="0">
              <a:spAutoFit/>
            </a:bodyPr>
            <a:lstStyle/>
            <a:p>
              <a:r>
                <a:rPr lang="en-US" dirty="0" err="1"/>
                <a:t>Weeknd</a:t>
              </a:r>
              <a:r>
                <a:rPr lang="en-US" dirty="0"/>
                <a:t> Lyrics</a:t>
              </a:r>
            </a:p>
          </p:txBody>
        </p:sp>
        <p:sp>
          <p:nvSpPr>
            <p:cNvPr id="9" name="TextBox 8">
              <a:extLst>
                <a:ext uri="{FF2B5EF4-FFF2-40B4-BE49-F238E27FC236}">
                  <a16:creationId xmlns:a16="http://schemas.microsoft.com/office/drawing/2014/main" id="{8B416E8B-69F3-4A73-9FC2-4AB98C8F2AB5}"/>
                </a:ext>
              </a:extLst>
            </p:cNvPr>
            <p:cNvSpPr txBox="1"/>
            <p:nvPr/>
          </p:nvSpPr>
          <p:spPr>
            <a:xfrm>
              <a:off x="7126404" y="4678805"/>
              <a:ext cx="1906291" cy="369332"/>
            </a:xfrm>
            <a:prstGeom prst="rect">
              <a:avLst/>
            </a:prstGeom>
            <a:noFill/>
          </p:spPr>
          <p:txBody>
            <a:bodyPr wrap="none" rtlCol="0">
              <a:spAutoFit/>
            </a:bodyPr>
            <a:lstStyle/>
            <a:p>
              <a:r>
                <a:rPr lang="en-US" dirty="0"/>
                <a:t>Sentiment Lexicon</a:t>
              </a:r>
            </a:p>
          </p:txBody>
        </p:sp>
      </p:grpSp>
      <p:cxnSp>
        <p:nvCxnSpPr>
          <p:cNvPr id="13" name="Straight Connector 12">
            <a:extLst>
              <a:ext uri="{FF2B5EF4-FFF2-40B4-BE49-F238E27FC236}">
                <a16:creationId xmlns:a16="http://schemas.microsoft.com/office/drawing/2014/main" id="{B4999FBE-FC6D-42C2-A41F-D0719453E952}"/>
              </a:ext>
            </a:extLst>
          </p:cNvPr>
          <p:cNvCxnSpPr/>
          <p:nvPr/>
        </p:nvCxnSpPr>
        <p:spPr>
          <a:xfrm>
            <a:off x="627797" y="4746967"/>
            <a:ext cx="7724633" cy="0"/>
          </a:xfrm>
          <a:prstGeom prst="line">
            <a:avLst/>
          </a:prstGeom>
          <a:ln>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grpSp>
        <p:nvGrpSpPr>
          <p:cNvPr id="14" name="Group 13">
            <a:extLst>
              <a:ext uri="{FF2B5EF4-FFF2-40B4-BE49-F238E27FC236}">
                <a16:creationId xmlns:a16="http://schemas.microsoft.com/office/drawing/2014/main" id="{5C454816-8D14-4B4F-94E1-237ED72F58AB}"/>
              </a:ext>
            </a:extLst>
          </p:cNvPr>
          <p:cNvGrpSpPr/>
          <p:nvPr/>
        </p:nvGrpSpPr>
        <p:grpSpPr>
          <a:xfrm>
            <a:off x="249974" y="2388180"/>
            <a:ext cx="2125133" cy="2049508"/>
            <a:chOff x="367204" y="1708246"/>
            <a:chExt cx="2125133" cy="2049508"/>
          </a:xfrm>
        </p:grpSpPr>
        <p:pic>
          <p:nvPicPr>
            <p:cNvPr id="15" name="Picture 14">
              <a:extLst>
                <a:ext uri="{FF2B5EF4-FFF2-40B4-BE49-F238E27FC236}">
                  <a16:creationId xmlns:a16="http://schemas.microsoft.com/office/drawing/2014/main" id="{05C667E9-1E4C-4E5C-B8E7-CEEEC265236E}"/>
                </a:ext>
              </a:extLst>
            </p:cNvPr>
            <p:cNvPicPr>
              <a:picLocks noChangeAspect="1"/>
            </p:cNvPicPr>
            <p:nvPr/>
          </p:nvPicPr>
          <p:blipFill>
            <a:blip r:embed="rId2"/>
            <a:stretch>
              <a:fillRect/>
            </a:stretch>
          </p:blipFill>
          <p:spPr>
            <a:xfrm>
              <a:off x="663009" y="2290904"/>
              <a:ext cx="1533525" cy="1466850"/>
            </a:xfrm>
            <a:prstGeom prst="rect">
              <a:avLst/>
            </a:prstGeom>
          </p:spPr>
        </p:pic>
        <p:sp>
          <p:nvSpPr>
            <p:cNvPr id="16" name="TextBox 15">
              <a:extLst>
                <a:ext uri="{FF2B5EF4-FFF2-40B4-BE49-F238E27FC236}">
                  <a16:creationId xmlns:a16="http://schemas.microsoft.com/office/drawing/2014/main" id="{3ACD3695-BB92-4E19-93D4-328FE431AA9D}"/>
                </a:ext>
              </a:extLst>
            </p:cNvPr>
            <p:cNvSpPr txBox="1"/>
            <p:nvPr/>
          </p:nvSpPr>
          <p:spPr>
            <a:xfrm>
              <a:off x="367204" y="1708246"/>
              <a:ext cx="2125133" cy="584775"/>
            </a:xfrm>
            <a:prstGeom prst="rect">
              <a:avLst/>
            </a:prstGeom>
            <a:noFill/>
          </p:spPr>
          <p:txBody>
            <a:bodyPr wrap="none" rtlCol="0">
              <a:spAutoFit/>
            </a:bodyPr>
            <a:lstStyle/>
            <a:p>
              <a:pPr algn="ctr"/>
              <a:r>
                <a:rPr lang="en-US" sz="1400" b="1" dirty="0"/>
                <a:t>AFINN- Dutch researcher</a:t>
              </a:r>
            </a:p>
            <a:p>
              <a:pPr algn="ctr"/>
              <a:r>
                <a:rPr lang="en-US" dirty="0"/>
                <a:t>Words scored -5 to 5</a:t>
              </a:r>
            </a:p>
          </p:txBody>
        </p:sp>
      </p:grpSp>
      <p:grpSp>
        <p:nvGrpSpPr>
          <p:cNvPr id="17" name="Group 16">
            <a:extLst>
              <a:ext uri="{FF2B5EF4-FFF2-40B4-BE49-F238E27FC236}">
                <a16:creationId xmlns:a16="http://schemas.microsoft.com/office/drawing/2014/main" id="{AB143313-526C-445C-8AAE-FADDA1CD0A33}"/>
              </a:ext>
            </a:extLst>
          </p:cNvPr>
          <p:cNvGrpSpPr/>
          <p:nvPr/>
        </p:nvGrpSpPr>
        <p:grpSpPr>
          <a:xfrm>
            <a:off x="2796315" y="2392943"/>
            <a:ext cx="2159182" cy="2039983"/>
            <a:chOff x="2699870" y="1708246"/>
            <a:chExt cx="2159182" cy="2039983"/>
          </a:xfrm>
        </p:grpSpPr>
        <p:pic>
          <p:nvPicPr>
            <p:cNvPr id="18" name="Picture 17">
              <a:extLst>
                <a:ext uri="{FF2B5EF4-FFF2-40B4-BE49-F238E27FC236}">
                  <a16:creationId xmlns:a16="http://schemas.microsoft.com/office/drawing/2014/main" id="{705DDAE7-E657-48FA-AAD9-DBBD92767FA1}"/>
                </a:ext>
              </a:extLst>
            </p:cNvPr>
            <p:cNvPicPr>
              <a:picLocks noChangeAspect="1"/>
            </p:cNvPicPr>
            <p:nvPr/>
          </p:nvPicPr>
          <p:blipFill>
            <a:blip r:embed="rId3"/>
            <a:stretch>
              <a:fillRect/>
            </a:stretch>
          </p:blipFill>
          <p:spPr>
            <a:xfrm>
              <a:off x="2879348" y="2290904"/>
              <a:ext cx="1800225" cy="1457325"/>
            </a:xfrm>
            <a:prstGeom prst="rect">
              <a:avLst/>
            </a:prstGeom>
          </p:spPr>
        </p:pic>
        <p:sp>
          <p:nvSpPr>
            <p:cNvPr id="19" name="TextBox 18">
              <a:extLst>
                <a:ext uri="{FF2B5EF4-FFF2-40B4-BE49-F238E27FC236}">
                  <a16:creationId xmlns:a16="http://schemas.microsoft.com/office/drawing/2014/main" id="{C9F12DA9-7252-4885-B334-F8E8B16780F5}"/>
                </a:ext>
              </a:extLst>
            </p:cNvPr>
            <p:cNvSpPr txBox="1"/>
            <p:nvPr/>
          </p:nvSpPr>
          <p:spPr>
            <a:xfrm>
              <a:off x="2699870" y="1708246"/>
              <a:ext cx="2159182" cy="523220"/>
            </a:xfrm>
            <a:prstGeom prst="rect">
              <a:avLst/>
            </a:prstGeom>
            <a:noFill/>
          </p:spPr>
          <p:txBody>
            <a:bodyPr wrap="none" rtlCol="0">
              <a:spAutoFit/>
            </a:bodyPr>
            <a:lstStyle/>
            <a:p>
              <a:pPr algn="ctr"/>
              <a:r>
                <a:rPr lang="en-US" sz="1400" b="1" dirty="0"/>
                <a:t>Bing- U of I-Chi Researcher</a:t>
              </a:r>
            </a:p>
            <a:p>
              <a:pPr algn="ctr"/>
              <a:r>
                <a:rPr lang="en-US" sz="1400" dirty="0"/>
                <a:t>Words scored </a:t>
              </a:r>
              <a:r>
                <a:rPr lang="en-US" sz="1400" dirty="0" err="1"/>
                <a:t>Pos</a:t>
              </a:r>
              <a:r>
                <a:rPr lang="en-US" sz="1400" dirty="0"/>
                <a:t>/</a:t>
              </a:r>
              <a:r>
                <a:rPr lang="en-US" sz="1400" dirty="0" err="1"/>
                <a:t>Neg</a:t>
              </a:r>
              <a:endParaRPr lang="en-US" sz="1400" dirty="0"/>
            </a:p>
          </p:txBody>
        </p:sp>
      </p:grpSp>
      <p:grpSp>
        <p:nvGrpSpPr>
          <p:cNvPr id="20" name="Group 19">
            <a:extLst>
              <a:ext uri="{FF2B5EF4-FFF2-40B4-BE49-F238E27FC236}">
                <a16:creationId xmlns:a16="http://schemas.microsoft.com/office/drawing/2014/main" id="{F746E07F-7E61-4754-BE22-CF8CCEAF2C1E}"/>
              </a:ext>
            </a:extLst>
          </p:cNvPr>
          <p:cNvGrpSpPr/>
          <p:nvPr/>
        </p:nvGrpSpPr>
        <p:grpSpPr>
          <a:xfrm>
            <a:off x="5243203" y="2392943"/>
            <a:ext cx="3666517" cy="2039983"/>
            <a:chOff x="5360433" y="1708246"/>
            <a:chExt cx="3666517" cy="2039983"/>
          </a:xfrm>
        </p:grpSpPr>
        <p:pic>
          <p:nvPicPr>
            <p:cNvPr id="21" name="Picture 20">
              <a:extLst>
                <a:ext uri="{FF2B5EF4-FFF2-40B4-BE49-F238E27FC236}">
                  <a16:creationId xmlns:a16="http://schemas.microsoft.com/office/drawing/2014/main" id="{8B4C21D6-7D75-413A-AC32-307BEA3B64BC}"/>
                </a:ext>
              </a:extLst>
            </p:cNvPr>
            <p:cNvPicPr>
              <a:picLocks noChangeAspect="1"/>
            </p:cNvPicPr>
            <p:nvPr/>
          </p:nvPicPr>
          <p:blipFill>
            <a:blip r:embed="rId4"/>
            <a:stretch>
              <a:fillRect/>
            </a:stretch>
          </p:blipFill>
          <p:spPr>
            <a:xfrm>
              <a:off x="6336441" y="2290904"/>
              <a:ext cx="1714500" cy="1457325"/>
            </a:xfrm>
            <a:prstGeom prst="rect">
              <a:avLst/>
            </a:prstGeom>
          </p:spPr>
        </p:pic>
        <p:sp>
          <p:nvSpPr>
            <p:cNvPr id="22" name="TextBox 21">
              <a:extLst>
                <a:ext uri="{FF2B5EF4-FFF2-40B4-BE49-F238E27FC236}">
                  <a16:creationId xmlns:a16="http://schemas.microsoft.com/office/drawing/2014/main" id="{6AAB81FC-8982-4587-A23B-CF0BB02E9587}"/>
                </a:ext>
              </a:extLst>
            </p:cNvPr>
            <p:cNvSpPr txBox="1"/>
            <p:nvPr/>
          </p:nvSpPr>
          <p:spPr>
            <a:xfrm>
              <a:off x="5360433" y="1708246"/>
              <a:ext cx="3666517" cy="584775"/>
            </a:xfrm>
            <a:prstGeom prst="rect">
              <a:avLst/>
            </a:prstGeom>
            <a:noFill/>
          </p:spPr>
          <p:txBody>
            <a:bodyPr wrap="none" rtlCol="0">
              <a:spAutoFit/>
            </a:bodyPr>
            <a:lstStyle/>
            <a:p>
              <a:pPr algn="ctr"/>
              <a:r>
                <a:rPr lang="en-US" sz="1600" b="1" dirty="0"/>
                <a:t>NRC – </a:t>
              </a:r>
              <a:r>
                <a:rPr lang="en-US" sz="1600" b="1" dirty="0" err="1"/>
                <a:t>mTurk</a:t>
              </a:r>
              <a:endParaRPr lang="en-US" sz="1600" b="1" dirty="0"/>
            </a:p>
            <a:p>
              <a:pPr algn="ctr"/>
              <a:r>
                <a:rPr lang="en-US" sz="1600" dirty="0"/>
                <a:t>Words classified into 8 primary &amp; </a:t>
              </a:r>
              <a:r>
                <a:rPr lang="en-US" sz="1600" dirty="0" err="1"/>
                <a:t>pos</a:t>
              </a:r>
              <a:r>
                <a:rPr lang="en-US" sz="1600" dirty="0"/>
                <a:t>/</a:t>
              </a:r>
              <a:r>
                <a:rPr lang="en-US" sz="1600" dirty="0" err="1"/>
                <a:t>neg</a:t>
              </a:r>
              <a:endParaRPr lang="en-US" sz="1600" dirty="0"/>
            </a:p>
          </p:txBody>
        </p:sp>
      </p:grpSp>
      <p:cxnSp>
        <p:nvCxnSpPr>
          <p:cNvPr id="23" name="Straight Connector 22">
            <a:extLst>
              <a:ext uri="{FF2B5EF4-FFF2-40B4-BE49-F238E27FC236}">
                <a16:creationId xmlns:a16="http://schemas.microsoft.com/office/drawing/2014/main" id="{BFA6FE7B-0460-4686-9380-D4B89C8CFBA5}"/>
              </a:ext>
            </a:extLst>
          </p:cNvPr>
          <p:cNvCxnSpPr/>
          <p:nvPr/>
        </p:nvCxnSpPr>
        <p:spPr>
          <a:xfrm>
            <a:off x="2571379" y="2635012"/>
            <a:ext cx="0" cy="1555845"/>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DFC67D2E-70E2-44A6-81B1-F1308D60344D}"/>
              </a:ext>
            </a:extLst>
          </p:cNvPr>
          <p:cNvCxnSpPr/>
          <p:nvPr/>
        </p:nvCxnSpPr>
        <p:spPr>
          <a:xfrm>
            <a:off x="5240567" y="2635012"/>
            <a:ext cx="0" cy="1555845"/>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25" name="TextBox 24">
            <a:extLst>
              <a:ext uri="{FF2B5EF4-FFF2-40B4-BE49-F238E27FC236}">
                <a16:creationId xmlns:a16="http://schemas.microsoft.com/office/drawing/2014/main" id="{87BBF85A-CC36-4919-A4E5-B541A3DD3D76}"/>
              </a:ext>
            </a:extLst>
          </p:cNvPr>
          <p:cNvSpPr txBox="1"/>
          <p:nvPr/>
        </p:nvSpPr>
        <p:spPr>
          <a:xfrm>
            <a:off x="185383" y="1346845"/>
            <a:ext cx="8773235" cy="369332"/>
          </a:xfrm>
          <a:prstGeom prst="rect">
            <a:avLst/>
          </a:prstGeom>
          <a:solidFill>
            <a:schemeClr val="accent6"/>
          </a:solidFill>
        </p:spPr>
        <p:txBody>
          <a:bodyPr wrap="square" rtlCol="0">
            <a:spAutoFit/>
          </a:bodyPr>
          <a:lstStyle/>
          <a:p>
            <a:pPr algn="ctr"/>
            <a:r>
              <a:rPr lang="en-US" dirty="0">
                <a:solidFill>
                  <a:schemeClr val="bg1"/>
                </a:solidFill>
              </a:rPr>
              <a:t>Each can be used in an inner join to get different ways of assessing sentiment.</a:t>
            </a:r>
          </a:p>
        </p:txBody>
      </p:sp>
      <p:sp>
        <p:nvSpPr>
          <p:cNvPr id="26" name="Footer Placeholder 5">
            <a:extLst>
              <a:ext uri="{FF2B5EF4-FFF2-40B4-BE49-F238E27FC236}">
                <a16:creationId xmlns:a16="http://schemas.microsoft.com/office/drawing/2014/main" id="{6566D39C-2EE2-4AA1-A41C-9741A3F550AD}"/>
              </a:ext>
            </a:extLst>
          </p:cNvPr>
          <p:cNvSpPr>
            <a:spLocks noGrp="1"/>
          </p:cNvSpPr>
          <p:nvPr>
            <p:ph type="ftr" sz="quarter" idx="3"/>
          </p:nvPr>
        </p:nvSpPr>
        <p:spPr>
          <a:xfrm>
            <a:off x="3028950" y="6356351"/>
            <a:ext cx="3086100" cy="365125"/>
          </a:xfrm>
        </p:spPr>
        <p:txBody>
          <a:bodyPr/>
          <a:lstStyle/>
          <a:p>
            <a:r>
              <a:rPr lang="en-US" dirty="0"/>
              <a:t>Kwartler CSCI -96</a:t>
            </a:r>
          </a:p>
        </p:txBody>
      </p:sp>
    </p:spTree>
    <p:extLst>
      <p:ext uri="{BB962C8B-B14F-4D97-AF65-F5344CB8AC3E}">
        <p14:creationId xmlns:p14="http://schemas.microsoft.com/office/powerpoint/2010/main" val="3218467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235756" y="1254100"/>
            <a:ext cx="4343400" cy="4404208"/>
          </a:xfrm>
          <a:prstGeom prst="rect">
            <a:avLst/>
          </a:prstGeom>
        </p:spPr>
      </p:pic>
      <p:sp>
        <p:nvSpPr>
          <p:cNvPr id="6" name="TextBox 5"/>
          <p:cNvSpPr txBox="1"/>
          <p:nvPr/>
        </p:nvSpPr>
        <p:spPr>
          <a:xfrm>
            <a:off x="1159912" y="5895833"/>
            <a:ext cx="6824176" cy="369332"/>
          </a:xfrm>
          <a:prstGeom prst="rect">
            <a:avLst/>
          </a:prstGeom>
          <a:solidFill>
            <a:schemeClr val="accent6"/>
          </a:solidFill>
        </p:spPr>
        <p:txBody>
          <a:bodyPr wrap="none" rtlCol="0">
            <a:spAutoFit/>
          </a:bodyPr>
          <a:lstStyle/>
          <a:p>
            <a:r>
              <a:rPr lang="en-US" sz="1800" dirty="0">
                <a:solidFill>
                  <a:schemeClr val="bg1"/>
                </a:solidFill>
              </a:rPr>
              <a:t>The script drops positive &amp; negative to focus on the explicit emotions.</a:t>
            </a:r>
          </a:p>
        </p:txBody>
      </p:sp>
      <p:sp>
        <p:nvSpPr>
          <p:cNvPr id="9" name="Title 1"/>
          <p:cNvSpPr txBox="1">
            <a:spLocks/>
          </p:cNvSpPr>
          <p:nvPr/>
        </p:nvSpPr>
        <p:spPr>
          <a:xfrm>
            <a:off x="403420" y="254529"/>
            <a:ext cx="8651785" cy="447263"/>
          </a:xfrm>
          <a:prstGeom prst="rect">
            <a:avLst/>
          </a:prstGeom>
        </p:spPr>
        <p:txBody>
          <a:bodyPr>
            <a:noAutofit/>
          </a:bodyPr>
          <a:lstStyle>
            <a:lvl1pPr algn="ctr" defTabSz="457200" rtl="0" eaLnBrk="1" latinLnBrk="0" hangingPunct="1">
              <a:spcBef>
                <a:spcPct val="0"/>
              </a:spcBef>
              <a:buNone/>
              <a:defRPr sz="4400" b="0" i="0" kern="1200">
                <a:solidFill>
                  <a:schemeClr val="tx1"/>
                </a:solidFill>
                <a:latin typeface="Avenir Light"/>
                <a:ea typeface="+mj-ea"/>
                <a:cs typeface="Avenir Light"/>
              </a:defRPr>
            </a:lvl1pPr>
          </a:lstStyle>
          <a:p>
            <a:pPr algn="l"/>
            <a:r>
              <a:rPr lang="en-US" sz="2000" b="1" dirty="0">
                <a:solidFill>
                  <a:srgbClr val="13705B"/>
                </a:solidFill>
                <a:latin typeface="Arial Unicode MS" panose="020B0604020202020204" pitchFamily="34" charset="-128"/>
                <a:cs typeface="Arial Unicode MS" panose="020B0604020202020204" pitchFamily="34" charset="-128"/>
              </a:rPr>
              <a:t>Remember </a:t>
            </a:r>
            <a:r>
              <a:rPr lang="en-US" sz="2000" b="1" dirty="0" err="1">
                <a:solidFill>
                  <a:srgbClr val="13705B"/>
                </a:solidFill>
                <a:latin typeface="Arial Unicode MS" panose="020B0604020202020204" pitchFamily="34" charset="-128"/>
                <a:cs typeface="Arial Unicode MS" panose="020B0604020202020204" pitchFamily="34" charset="-128"/>
              </a:rPr>
              <a:t>Plutchik’s</a:t>
            </a:r>
            <a:r>
              <a:rPr lang="en-US" sz="2000" b="1" dirty="0">
                <a:solidFill>
                  <a:srgbClr val="13705B"/>
                </a:solidFill>
                <a:latin typeface="Arial Unicode MS" panose="020B0604020202020204" pitchFamily="34" charset="-128"/>
                <a:cs typeface="Arial Unicode MS" panose="020B0604020202020204" pitchFamily="34" charset="-128"/>
              </a:rPr>
              <a:t> Wheel of emotion?  Let’s mimic it!</a:t>
            </a:r>
          </a:p>
        </p:txBody>
      </p:sp>
      <p:cxnSp>
        <p:nvCxnSpPr>
          <p:cNvPr id="10" name="Straight Connector 9"/>
          <p:cNvCxnSpPr/>
          <p:nvPr/>
        </p:nvCxnSpPr>
        <p:spPr>
          <a:xfrm>
            <a:off x="681790" y="810126"/>
            <a:ext cx="8085221" cy="0"/>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pic>
        <p:nvPicPr>
          <p:cNvPr id="2" name="Picture 1">
            <a:extLst>
              <a:ext uri="{FF2B5EF4-FFF2-40B4-BE49-F238E27FC236}">
                <a16:creationId xmlns:a16="http://schemas.microsoft.com/office/drawing/2014/main" id="{162F4954-ABD9-47DE-81CF-EB9F84834ED2}"/>
              </a:ext>
            </a:extLst>
          </p:cNvPr>
          <p:cNvPicPr>
            <a:picLocks noChangeAspect="1"/>
          </p:cNvPicPr>
          <p:nvPr/>
        </p:nvPicPr>
        <p:blipFill>
          <a:blip r:embed="rId3"/>
          <a:stretch>
            <a:fillRect/>
          </a:stretch>
        </p:blipFill>
        <p:spPr>
          <a:xfrm>
            <a:off x="4579156" y="1608308"/>
            <a:ext cx="3830006" cy="3381008"/>
          </a:xfrm>
          <a:prstGeom prst="rect">
            <a:avLst/>
          </a:prstGeom>
        </p:spPr>
      </p:pic>
      <p:sp>
        <p:nvSpPr>
          <p:cNvPr id="7" name="Footer Placeholder 5">
            <a:extLst>
              <a:ext uri="{FF2B5EF4-FFF2-40B4-BE49-F238E27FC236}">
                <a16:creationId xmlns:a16="http://schemas.microsoft.com/office/drawing/2014/main" id="{9B46CBDF-2933-4042-A063-8986531238D3}"/>
              </a:ext>
            </a:extLst>
          </p:cNvPr>
          <p:cNvSpPr>
            <a:spLocks noGrp="1"/>
          </p:cNvSpPr>
          <p:nvPr>
            <p:ph type="ftr" sz="quarter" idx="3"/>
          </p:nvPr>
        </p:nvSpPr>
        <p:spPr>
          <a:xfrm>
            <a:off x="3028950" y="6356351"/>
            <a:ext cx="3086100" cy="365125"/>
          </a:xfrm>
        </p:spPr>
        <p:txBody>
          <a:bodyPr/>
          <a:lstStyle/>
          <a:p>
            <a:r>
              <a:rPr lang="en-US" dirty="0"/>
              <a:t>Kwartler CSCI -96</a:t>
            </a:r>
          </a:p>
        </p:txBody>
      </p:sp>
    </p:spTree>
    <p:extLst>
      <p:ext uri="{BB962C8B-B14F-4D97-AF65-F5344CB8AC3E}">
        <p14:creationId xmlns:p14="http://schemas.microsoft.com/office/powerpoint/2010/main" val="15667408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FC1F316-44C3-4BF4-B716-E424B4623BB8}"/>
              </a:ext>
            </a:extLst>
          </p:cNvPr>
          <p:cNvSpPr>
            <a:spLocks noGrp="1"/>
          </p:cNvSpPr>
          <p:nvPr>
            <p:ph type="dt" sz="half" idx="10"/>
          </p:nvPr>
        </p:nvSpPr>
        <p:spPr/>
        <p:txBody>
          <a:bodyPr/>
          <a:lstStyle/>
          <a:p>
            <a:fld id="{6700A58B-DD98-43D0-B791-721480A02982}" type="datetime1">
              <a:rPr lang="en-US" smtClean="0"/>
              <a:t>11/14/22</a:t>
            </a:fld>
            <a:endParaRPr lang="en-US"/>
          </a:p>
        </p:txBody>
      </p:sp>
      <p:sp>
        <p:nvSpPr>
          <p:cNvPr id="3" name="Title 2">
            <a:extLst>
              <a:ext uri="{FF2B5EF4-FFF2-40B4-BE49-F238E27FC236}">
                <a16:creationId xmlns:a16="http://schemas.microsoft.com/office/drawing/2014/main" id="{EA4D0BAE-5125-4DC4-A8B7-435E6D4D1937}"/>
              </a:ext>
            </a:extLst>
          </p:cNvPr>
          <p:cNvSpPr>
            <a:spLocks noGrp="1"/>
          </p:cNvSpPr>
          <p:nvPr>
            <p:ph type="title"/>
          </p:nvPr>
        </p:nvSpPr>
        <p:spPr/>
        <p:txBody>
          <a:bodyPr/>
          <a:lstStyle/>
          <a:p>
            <a:r>
              <a:rPr lang="en-US" dirty="0"/>
              <a:t>Let’s practice sentiment analysis</a:t>
            </a:r>
          </a:p>
        </p:txBody>
      </p:sp>
      <p:sp>
        <p:nvSpPr>
          <p:cNvPr id="4" name="Slide Number Placeholder 3">
            <a:extLst>
              <a:ext uri="{FF2B5EF4-FFF2-40B4-BE49-F238E27FC236}">
                <a16:creationId xmlns:a16="http://schemas.microsoft.com/office/drawing/2014/main" id="{87F4659F-5423-4C6F-A7CB-3864CA958BDA}"/>
              </a:ext>
            </a:extLst>
          </p:cNvPr>
          <p:cNvSpPr>
            <a:spLocks noGrp="1"/>
          </p:cNvSpPr>
          <p:nvPr>
            <p:ph type="sldNum" sz="quarter" idx="12"/>
          </p:nvPr>
        </p:nvSpPr>
        <p:spPr/>
        <p:txBody>
          <a:bodyPr/>
          <a:lstStyle/>
          <a:p>
            <a:fld id="{37290FF7-652B-4475-AEAB-8B1A5D23AE09}" type="slidenum">
              <a:rPr lang="en-US" smtClean="0"/>
              <a:t>23</a:t>
            </a:fld>
            <a:endParaRPr lang="en-US"/>
          </a:p>
        </p:txBody>
      </p:sp>
      <p:sp>
        <p:nvSpPr>
          <p:cNvPr id="6" name="TextBox 5">
            <a:extLst>
              <a:ext uri="{FF2B5EF4-FFF2-40B4-BE49-F238E27FC236}">
                <a16:creationId xmlns:a16="http://schemas.microsoft.com/office/drawing/2014/main" id="{9D843E14-9CA3-4C77-AF28-2748345D5113}"/>
              </a:ext>
            </a:extLst>
          </p:cNvPr>
          <p:cNvSpPr txBox="1"/>
          <p:nvPr/>
        </p:nvSpPr>
        <p:spPr>
          <a:xfrm>
            <a:off x="628650" y="1430214"/>
            <a:ext cx="3809441" cy="369332"/>
          </a:xfrm>
          <a:prstGeom prst="rect">
            <a:avLst/>
          </a:prstGeom>
          <a:noFill/>
        </p:spPr>
        <p:txBody>
          <a:bodyPr wrap="none" rtlCol="0">
            <a:spAutoFit/>
          </a:bodyPr>
          <a:lstStyle/>
          <a:p>
            <a:r>
              <a:rPr lang="en-US" dirty="0"/>
              <a:t>Open 6_TidyText_Sentiment_revised.R</a:t>
            </a:r>
          </a:p>
        </p:txBody>
      </p:sp>
      <p:pic>
        <p:nvPicPr>
          <p:cNvPr id="7" name="Picture 6">
            <a:extLst>
              <a:ext uri="{FF2B5EF4-FFF2-40B4-BE49-F238E27FC236}">
                <a16:creationId xmlns:a16="http://schemas.microsoft.com/office/drawing/2014/main" id="{43A974C5-4571-4597-AF24-6807589BCBCC}"/>
              </a:ext>
            </a:extLst>
          </p:cNvPr>
          <p:cNvPicPr>
            <a:picLocks noChangeAspect="1"/>
          </p:cNvPicPr>
          <p:nvPr/>
        </p:nvPicPr>
        <p:blipFill>
          <a:blip r:embed="rId2"/>
          <a:stretch>
            <a:fillRect/>
          </a:stretch>
        </p:blipFill>
        <p:spPr>
          <a:xfrm>
            <a:off x="644442" y="1264820"/>
            <a:ext cx="6315075" cy="3943350"/>
          </a:xfrm>
          <a:prstGeom prst="rect">
            <a:avLst/>
          </a:prstGeom>
        </p:spPr>
      </p:pic>
      <p:sp>
        <p:nvSpPr>
          <p:cNvPr id="8" name="Footer Placeholder 5">
            <a:extLst>
              <a:ext uri="{FF2B5EF4-FFF2-40B4-BE49-F238E27FC236}">
                <a16:creationId xmlns:a16="http://schemas.microsoft.com/office/drawing/2014/main" id="{C14731BB-50B3-4128-83EF-6F7A4B26DDF3}"/>
              </a:ext>
            </a:extLst>
          </p:cNvPr>
          <p:cNvSpPr>
            <a:spLocks noGrp="1"/>
          </p:cNvSpPr>
          <p:nvPr>
            <p:ph type="ftr" sz="quarter" idx="3"/>
          </p:nvPr>
        </p:nvSpPr>
        <p:spPr>
          <a:xfrm>
            <a:off x="3028950" y="6356351"/>
            <a:ext cx="3086100" cy="365125"/>
          </a:xfrm>
        </p:spPr>
        <p:txBody>
          <a:bodyPr/>
          <a:lstStyle/>
          <a:p>
            <a:r>
              <a:rPr lang="en-US" dirty="0"/>
              <a:t>Kwartler CSCI -96</a:t>
            </a:r>
          </a:p>
        </p:txBody>
      </p:sp>
      <p:sp>
        <p:nvSpPr>
          <p:cNvPr id="5" name="TextBox 4">
            <a:extLst>
              <a:ext uri="{FF2B5EF4-FFF2-40B4-BE49-F238E27FC236}">
                <a16:creationId xmlns:a16="http://schemas.microsoft.com/office/drawing/2014/main" id="{3695672A-AABB-458D-B674-40ACA1C5976D}"/>
              </a:ext>
            </a:extLst>
          </p:cNvPr>
          <p:cNvSpPr txBox="1"/>
          <p:nvPr/>
        </p:nvSpPr>
        <p:spPr>
          <a:xfrm>
            <a:off x="658073" y="5681781"/>
            <a:ext cx="4055953" cy="369332"/>
          </a:xfrm>
          <a:prstGeom prst="rect">
            <a:avLst/>
          </a:prstGeom>
          <a:noFill/>
        </p:spPr>
        <p:txBody>
          <a:bodyPr wrap="square" rtlCol="0">
            <a:spAutoFit/>
          </a:bodyPr>
          <a:lstStyle/>
          <a:p>
            <a:r>
              <a:rPr lang="en-US" dirty="0"/>
              <a:t>Open </a:t>
            </a:r>
            <a:r>
              <a:rPr lang="en-US" dirty="0" err="1"/>
              <a:t>F_TidyText_Sentiment.R</a:t>
            </a:r>
            <a:endParaRPr lang="en-US" dirty="0"/>
          </a:p>
        </p:txBody>
      </p:sp>
      <p:sp>
        <p:nvSpPr>
          <p:cNvPr id="9" name="TextBox 8">
            <a:extLst>
              <a:ext uri="{FF2B5EF4-FFF2-40B4-BE49-F238E27FC236}">
                <a16:creationId xmlns:a16="http://schemas.microsoft.com/office/drawing/2014/main" id="{A9B93F2F-6DBE-826A-04C1-9CC0FD96E5A4}"/>
              </a:ext>
            </a:extLst>
          </p:cNvPr>
          <p:cNvSpPr txBox="1"/>
          <p:nvPr/>
        </p:nvSpPr>
        <p:spPr>
          <a:xfrm>
            <a:off x="-82193" y="2157573"/>
            <a:ext cx="184731" cy="369332"/>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22780924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A9939A7-2FA7-49A3-B18F-8D2DF6D6DEB0}"/>
              </a:ext>
            </a:extLst>
          </p:cNvPr>
          <p:cNvSpPr>
            <a:spLocks noGrp="1"/>
          </p:cNvSpPr>
          <p:nvPr>
            <p:ph type="dt" sz="half" idx="10"/>
          </p:nvPr>
        </p:nvSpPr>
        <p:spPr/>
        <p:txBody>
          <a:bodyPr/>
          <a:lstStyle/>
          <a:p>
            <a:fld id="{6700A58B-DD98-43D0-B791-721480A02982}" type="datetime1">
              <a:rPr lang="en-US" smtClean="0"/>
              <a:t>11/14/22</a:t>
            </a:fld>
            <a:endParaRPr lang="en-US"/>
          </a:p>
        </p:txBody>
      </p:sp>
      <p:sp>
        <p:nvSpPr>
          <p:cNvPr id="3" name="Title 2">
            <a:extLst>
              <a:ext uri="{FF2B5EF4-FFF2-40B4-BE49-F238E27FC236}">
                <a16:creationId xmlns:a16="http://schemas.microsoft.com/office/drawing/2014/main" id="{5868C653-D222-4150-83FA-9E4F85005DFB}"/>
              </a:ext>
            </a:extLst>
          </p:cNvPr>
          <p:cNvSpPr>
            <a:spLocks noGrp="1"/>
          </p:cNvSpPr>
          <p:nvPr>
            <p:ph type="title"/>
          </p:nvPr>
        </p:nvSpPr>
        <p:spPr/>
        <p:txBody>
          <a:bodyPr/>
          <a:lstStyle/>
          <a:p>
            <a:r>
              <a:rPr lang="en-US" dirty="0"/>
              <a:t>Selecting a color for your word cloud.</a:t>
            </a:r>
          </a:p>
        </p:txBody>
      </p:sp>
      <p:sp>
        <p:nvSpPr>
          <p:cNvPr id="4" name="Slide Number Placeholder 3">
            <a:extLst>
              <a:ext uri="{FF2B5EF4-FFF2-40B4-BE49-F238E27FC236}">
                <a16:creationId xmlns:a16="http://schemas.microsoft.com/office/drawing/2014/main" id="{568DFDC5-7F02-4E6F-BAA8-81EAD313D46D}"/>
              </a:ext>
            </a:extLst>
          </p:cNvPr>
          <p:cNvSpPr>
            <a:spLocks noGrp="1"/>
          </p:cNvSpPr>
          <p:nvPr>
            <p:ph type="sldNum" sz="quarter" idx="12"/>
          </p:nvPr>
        </p:nvSpPr>
        <p:spPr/>
        <p:txBody>
          <a:bodyPr/>
          <a:lstStyle/>
          <a:p>
            <a:fld id="{37290FF7-652B-4475-AEAB-8B1A5D23AE09}" type="slidenum">
              <a:rPr lang="en-US" smtClean="0"/>
              <a:t>3</a:t>
            </a:fld>
            <a:endParaRPr lang="en-US"/>
          </a:p>
        </p:txBody>
      </p:sp>
      <p:sp>
        <p:nvSpPr>
          <p:cNvPr id="6" name="TextBox 5">
            <a:extLst>
              <a:ext uri="{FF2B5EF4-FFF2-40B4-BE49-F238E27FC236}">
                <a16:creationId xmlns:a16="http://schemas.microsoft.com/office/drawing/2014/main" id="{C8EA1552-AD51-4287-83E5-B474002B89F8}"/>
              </a:ext>
            </a:extLst>
          </p:cNvPr>
          <p:cNvSpPr txBox="1"/>
          <p:nvPr/>
        </p:nvSpPr>
        <p:spPr>
          <a:xfrm>
            <a:off x="546386" y="1640362"/>
            <a:ext cx="5745707" cy="1384995"/>
          </a:xfrm>
          <a:prstGeom prst="rect">
            <a:avLst/>
          </a:prstGeom>
          <a:solidFill>
            <a:schemeClr val="bg1">
              <a:lumMod val="85000"/>
            </a:schemeClr>
          </a:solidFill>
        </p:spPr>
        <p:txBody>
          <a:bodyPr wrap="square" rtlCol="0">
            <a:spAutoFit/>
          </a:bodyPr>
          <a:lstStyle/>
          <a:p>
            <a:r>
              <a:rPr lang="en-US" dirty="0">
                <a:latin typeface="Consolas" panose="020B0609020204030204" pitchFamily="49" charset="0"/>
                <a:cs typeface="Consolas" panose="020B0609020204030204" pitchFamily="49" charset="0"/>
              </a:rPr>
              <a:t># Review all </a:t>
            </a:r>
            <a:r>
              <a:rPr lang="en-US" dirty="0" err="1">
                <a:latin typeface="Consolas" panose="020B0609020204030204" pitchFamily="49" charset="0"/>
                <a:cs typeface="Consolas" panose="020B0609020204030204" pitchFamily="49" charset="0"/>
              </a:rPr>
              <a:t>Pallettes</a:t>
            </a:r>
            <a:endParaRPr lang="en-US" dirty="0">
              <a:latin typeface="Consolas" panose="020B0609020204030204" pitchFamily="49" charset="0"/>
              <a:cs typeface="Consolas" panose="020B0609020204030204" pitchFamily="49" charset="0"/>
            </a:endParaRPr>
          </a:p>
          <a:p>
            <a:r>
              <a:rPr lang="en-US" dirty="0" err="1">
                <a:latin typeface="Consolas" panose="020B0609020204030204" pitchFamily="49" charset="0"/>
                <a:cs typeface="Consolas" panose="020B0609020204030204" pitchFamily="49" charset="0"/>
              </a:rPr>
              <a:t>display.brewer.all</a:t>
            </a:r>
            <a:r>
              <a:rPr lang="en-US" dirty="0">
                <a:latin typeface="Consolas" panose="020B0609020204030204" pitchFamily="49" charset="0"/>
                <a:cs typeface="Consolas" panose="020B0609020204030204" pitchFamily="49" charset="0"/>
              </a:rPr>
              <a:t>()</a:t>
            </a:r>
          </a:p>
          <a:p>
            <a:endParaRPr lang="en-US" dirty="0">
              <a:latin typeface="Consolas" panose="020B0609020204030204" pitchFamily="49" charset="0"/>
              <a:cs typeface="Consolas" panose="020B0609020204030204" pitchFamily="49" charset="0"/>
            </a:endParaRPr>
          </a:p>
          <a:p>
            <a:r>
              <a:rPr lang="en-US" dirty="0">
                <a:latin typeface="Consolas" panose="020B0609020204030204" pitchFamily="49" charset="0"/>
                <a:cs typeface="Consolas" panose="020B0609020204030204" pitchFamily="49" charset="0"/>
              </a:rPr>
              <a:t># Choose a color &amp; drop light ones</a:t>
            </a:r>
          </a:p>
          <a:p>
            <a:r>
              <a:rPr lang="en-US" dirty="0">
                <a:latin typeface="Consolas" panose="020B0609020204030204" pitchFamily="49" charset="0"/>
                <a:cs typeface="Consolas" panose="020B0609020204030204" pitchFamily="49" charset="0"/>
              </a:rPr>
              <a:t>pal &lt;- </a:t>
            </a:r>
            <a:r>
              <a:rPr lang="en-US" dirty="0" err="1">
                <a:latin typeface="Consolas" panose="020B0609020204030204" pitchFamily="49" charset="0"/>
                <a:cs typeface="Consolas" panose="020B0609020204030204" pitchFamily="49" charset="0"/>
              </a:rPr>
              <a:t>brewer.pal</a:t>
            </a:r>
            <a:r>
              <a:rPr lang="en-US" dirty="0">
                <a:latin typeface="Consolas" panose="020B0609020204030204" pitchFamily="49" charset="0"/>
                <a:cs typeface="Consolas" panose="020B0609020204030204" pitchFamily="49" charset="0"/>
              </a:rPr>
              <a:t>(8, "Blues")</a:t>
            </a:r>
          </a:p>
          <a:p>
            <a:r>
              <a:rPr lang="en-US" dirty="0">
                <a:latin typeface="Consolas" panose="020B0609020204030204" pitchFamily="49" charset="0"/>
                <a:cs typeface="Consolas" panose="020B0609020204030204" pitchFamily="49" charset="0"/>
              </a:rPr>
              <a:t>pal &lt;- pal[-(1:2)]</a:t>
            </a:r>
          </a:p>
        </p:txBody>
      </p:sp>
      <p:pic>
        <p:nvPicPr>
          <p:cNvPr id="7" name="Picture 6" descr="Screen Shot 2015-05-28 at 7.25.09 PM.png">
            <a:extLst>
              <a:ext uri="{FF2B5EF4-FFF2-40B4-BE49-F238E27FC236}">
                <a16:creationId xmlns:a16="http://schemas.microsoft.com/office/drawing/2014/main" id="{52DB3460-B2F3-4D1D-B3EF-20DB130BE3BD}"/>
              </a:ext>
            </a:extLst>
          </p:cNvPr>
          <p:cNvPicPr>
            <a:picLocks noChangeAspect="1"/>
          </p:cNvPicPr>
          <p:nvPr/>
        </p:nvPicPr>
        <p:blipFill rotWithShape="1">
          <a:blip r:embed="rId2">
            <a:extLst>
              <a:ext uri="{28A0092B-C50C-407E-A947-70E740481C1C}">
                <a14:useLocalDpi xmlns:a14="http://schemas.microsoft.com/office/drawing/2010/main" val="0"/>
              </a:ext>
            </a:extLst>
          </a:blip>
          <a:srcRect b="50542"/>
          <a:stretch/>
        </p:blipFill>
        <p:spPr>
          <a:xfrm>
            <a:off x="657990" y="3296533"/>
            <a:ext cx="8225194" cy="2552132"/>
          </a:xfrm>
          <a:prstGeom prst="rect">
            <a:avLst/>
          </a:prstGeom>
        </p:spPr>
      </p:pic>
      <p:sp>
        <p:nvSpPr>
          <p:cNvPr id="8" name="Oval 7">
            <a:extLst>
              <a:ext uri="{FF2B5EF4-FFF2-40B4-BE49-F238E27FC236}">
                <a16:creationId xmlns:a16="http://schemas.microsoft.com/office/drawing/2014/main" id="{8DAEB549-19AD-4D41-A451-1F428731C5C3}"/>
              </a:ext>
            </a:extLst>
          </p:cNvPr>
          <p:cNvSpPr/>
          <p:nvPr/>
        </p:nvSpPr>
        <p:spPr>
          <a:xfrm>
            <a:off x="3224746" y="2781137"/>
            <a:ext cx="908380" cy="244220"/>
          </a:xfrm>
          <a:prstGeom prst="ellipse">
            <a:avLst/>
          </a:prstGeom>
          <a:noFill/>
          <a:ln w="28575" cmpd="sng">
            <a:solidFill>
              <a:srgbClr val="BA2D27"/>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kern="1200" dirty="0">
              <a:solidFill>
                <a:prstClr val="white"/>
              </a:solidFill>
              <a:latin typeface="Arial Unicode MS" panose="020B0604020202020204" pitchFamily="34" charset="-128"/>
            </a:endParaRPr>
          </a:p>
        </p:txBody>
      </p:sp>
      <p:cxnSp>
        <p:nvCxnSpPr>
          <p:cNvPr id="9" name="Straight Arrow Connector 8">
            <a:extLst>
              <a:ext uri="{FF2B5EF4-FFF2-40B4-BE49-F238E27FC236}">
                <a16:creationId xmlns:a16="http://schemas.microsoft.com/office/drawing/2014/main" id="{06EECC25-5CD5-4375-B1CD-1AF48ED88344}"/>
              </a:ext>
            </a:extLst>
          </p:cNvPr>
          <p:cNvCxnSpPr>
            <a:cxnSpLocks/>
          </p:cNvCxnSpPr>
          <p:nvPr/>
        </p:nvCxnSpPr>
        <p:spPr>
          <a:xfrm flipH="1">
            <a:off x="1065779" y="3025357"/>
            <a:ext cx="2613157" cy="2683781"/>
          </a:xfrm>
          <a:prstGeom prst="straightConnector1">
            <a:avLst/>
          </a:prstGeom>
          <a:ln>
            <a:solidFill>
              <a:srgbClr val="BA2D27"/>
            </a:solidFill>
            <a:tailEnd type="arrow"/>
          </a:ln>
          <a:effectLst/>
        </p:spPr>
        <p:style>
          <a:lnRef idx="2">
            <a:schemeClr val="accent1"/>
          </a:lnRef>
          <a:fillRef idx="0">
            <a:schemeClr val="accent1"/>
          </a:fillRef>
          <a:effectRef idx="1">
            <a:schemeClr val="accent1"/>
          </a:effectRef>
          <a:fontRef idx="minor">
            <a:schemeClr val="tx1"/>
          </a:fontRef>
        </p:style>
      </p:cxnSp>
      <p:sp>
        <p:nvSpPr>
          <p:cNvPr id="10" name="Footer Placeholder 5">
            <a:extLst>
              <a:ext uri="{FF2B5EF4-FFF2-40B4-BE49-F238E27FC236}">
                <a16:creationId xmlns:a16="http://schemas.microsoft.com/office/drawing/2014/main" id="{2978B7F1-8442-431A-BBF2-0AADEA6B46F9}"/>
              </a:ext>
            </a:extLst>
          </p:cNvPr>
          <p:cNvSpPr>
            <a:spLocks noGrp="1"/>
          </p:cNvSpPr>
          <p:nvPr>
            <p:ph type="ftr" sz="quarter" idx="3"/>
          </p:nvPr>
        </p:nvSpPr>
        <p:spPr>
          <a:xfrm>
            <a:off x="3028950" y="6356351"/>
            <a:ext cx="3086100" cy="365125"/>
          </a:xfrm>
        </p:spPr>
        <p:txBody>
          <a:bodyPr/>
          <a:lstStyle/>
          <a:p>
            <a:r>
              <a:rPr lang="en-US" dirty="0"/>
              <a:t>Kwartler CSCI -96</a:t>
            </a:r>
          </a:p>
        </p:txBody>
      </p:sp>
    </p:spTree>
    <p:extLst>
      <p:ext uri="{BB962C8B-B14F-4D97-AF65-F5344CB8AC3E}">
        <p14:creationId xmlns:p14="http://schemas.microsoft.com/office/powerpoint/2010/main" val="329224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Let’s Practice!</a:t>
            </a:r>
          </a:p>
        </p:txBody>
      </p:sp>
      <p:sp>
        <p:nvSpPr>
          <p:cNvPr id="3" name="Title 1">
            <a:extLst>
              <a:ext uri="{FF2B5EF4-FFF2-40B4-BE49-F238E27FC236}">
                <a16:creationId xmlns:a16="http://schemas.microsoft.com/office/drawing/2014/main" id="{E8480011-97CA-4140-B847-37A78687DD1B}"/>
              </a:ext>
            </a:extLst>
          </p:cNvPr>
          <p:cNvSpPr txBox="1">
            <a:spLocks/>
          </p:cNvSpPr>
          <p:nvPr/>
        </p:nvSpPr>
        <p:spPr>
          <a:xfrm>
            <a:off x="628650" y="1725003"/>
            <a:ext cx="7886700" cy="591477"/>
          </a:xfrm>
          <a:prstGeom prst="rect">
            <a:avLst/>
          </a:prstGeom>
        </p:spPr>
        <p:txBody>
          <a:bodyP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dirty="0" err="1"/>
              <a:t>D_Simple_Wordcloud.R</a:t>
            </a:r>
            <a:endParaRPr lang="en-US" dirty="0"/>
          </a:p>
        </p:txBody>
      </p:sp>
      <p:sp>
        <p:nvSpPr>
          <p:cNvPr id="4" name="Footer Placeholder 5">
            <a:extLst>
              <a:ext uri="{FF2B5EF4-FFF2-40B4-BE49-F238E27FC236}">
                <a16:creationId xmlns:a16="http://schemas.microsoft.com/office/drawing/2014/main" id="{457D1E38-3730-47A2-A41E-4A4C20804329}"/>
              </a:ext>
            </a:extLst>
          </p:cNvPr>
          <p:cNvSpPr>
            <a:spLocks noGrp="1"/>
          </p:cNvSpPr>
          <p:nvPr>
            <p:ph type="ftr" sz="quarter" idx="3"/>
          </p:nvPr>
        </p:nvSpPr>
        <p:spPr>
          <a:xfrm>
            <a:off x="3028950" y="6356351"/>
            <a:ext cx="3086100" cy="365125"/>
          </a:xfrm>
        </p:spPr>
        <p:txBody>
          <a:bodyPr/>
          <a:lstStyle/>
          <a:p>
            <a:r>
              <a:rPr lang="en-US" dirty="0"/>
              <a:t>Kwartler CSCI -96</a:t>
            </a:r>
          </a:p>
        </p:txBody>
      </p:sp>
    </p:spTree>
    <p:extLst>
      <p:ext uri="{BB962C8B-B14F-4D97-AF65-F5344CB8AC3E}">
        <p14:creationId xmlns:p14="http://schemas.microsoft.com/office/powerpoint/2010/main" val="13213281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24178" t="7772" r="25822" b="8662"/>
          <a:stretch/>
        </p:blipFill>
        <p:spPr>
          <a:xfrm>
            <a:off x="300251" y="1428430"/>
            <a:ext cx="4121624" cy="4047803"/>
          </a:xfrm>
          <a:prstGeom prst="rect">
            <a:avLst/>
          </a:prstGeom>
        </p:spPr>
      </p:pic>
      <p:sp>
        <p:nvSpPr>
          <p:cNvPr id="37" name="Title 1"/>
          <p:cNvSpPr>
            <a:spLocks noGrp="1"/>
          </p:cNvSpPr>
          <p:nvPr>
            <p:ph type="title"/>
          </p:nvPr>
        </p:nvSpPr>
        <p:spPr>
          <a:xfrm>
            <a:off x="300251" y="395206"/>
            <a:ext cx="8651785" cy="447263"/>
          </a:xfrm>
        </p:spPr>
        <p:txBody>
          <a:bodyPr>
            <a:noAutofit/>
          </a:bodyPr>
          <a:lstStyle/>
          <a:p>
            <a:pPr algn="l"/>
            <a:r>
              <a:rPr lang="en-US" sz="2000" dirty="0" err="1"/>
              <a:t>D_Simple_Wordcloud.R</a:t>
            </a:r>
            <a:endParaRPr lang="en-US" sz="2000" b="1" dirty="0">
              <a:solidFill>
                <a:srgbClr val="13705B"/>
              </a:solidFill>
              <a:latin typeface="Arial Unicode MS" panose="020B0604020202020204" pitchFamily="34" charset="-128"/>
              <a:cs typeface="Arial Unicode MS" panose="020B0604020202020204" pitchFamily="34" charset="-128"/>
            </a:endParaRPr>
          </a:p>
        </p:txBody>
      </p:sp>
      <p:sp>
        <p:nvSpPr>
          <p:cNvPr id="8" name="TextBox 7"/>
          <p:cNvSpPr txBox="1"/>
          <p:nvPr/>
        </p:nvSpPr>
        <p:spPr>
          <a:xfrm>
            <a:off x="4503762" y="1677990"/>
            <a:ext cx="4517408" cy="3293209"/>
          </a:xfrm>
          <a:prstGeom prst="rect">
            <a:avLst/>
          </a:prstGeom>
          <a:noFill/>
        </p:spPr>
        <p:txBody>
          <a:bodyPr wrap="square" rtlCol="0">
            <a:spAutoFit/>
          </a:bodyPr>
          <a:lstStyle/>
          <a:p>
            <a:pPr marL="109538" indent="-109538" defTabSz="457200">
              <a:buFont typeface="Arial"/>
              <a:buChar char="•"/>
            </a:pPr>
            <a:r>
              <a:rPr lang="en-US" sz="16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Bigram Tokenization has captured “</a:t>
            </a:r>
            <a:r>
              <a:rPr lang="en-US" sz="1600" kern="1200" dirty="0" err="1">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marvin</a:t>
            </a:r>
            <a:r>
              <a:rPr lang="en-US" sz="16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 </a:t>
            </a:r>
            <a:r>
              <a:rPr lang="en-US" sz="1600" kern="1200" dirty="0" err="1">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gaye</a:t>
            </a:r>
            <a:r>
              <a:rPr lang="en-US" sz="16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a:t>
            </a:r>
          </a:p>
          <a:p>
            <a:pPr marL="109538" indent="-109538" defTabSz="457200">
              <a:buFont typeface="Arial"/>
              <a:buChar char="•"/>
            </a:pPr>
            <a:endParaRPr lang="en-US" sz="16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marL="109538" indent="-109538" defTabSz="457200">
              <a:buFont typeface="Arial"/>
              <a:buChar char="•"/>
            </a:pPr>
            <a:r>
              <a:rPr lang="en-US" sz="16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A word cloud is a frequency visualization.  The larger the term (or bigram here) the more frequent the term.</a:t>
            </a:r>
          </a:p>
          <a:p>
            <a:pPr marL="109538" indent="-109538" defTabSz="457200">
              <a:buFont typeface="Arial"/>
              <a:buChar char="•"/>
            </a:pPr>
            <a:endParaRPr lang="en-US" sz="16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marL="109538" indent="-109538" defTabSz="457200">
              <a:buFont typeface="Arial"/>
              <a:buChar char="•"/>
            </a:pPr>
            <a:r>
              <a:rPr lang="en-US" sz="16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You may get warnings if certain tokens are too large to be plotted in the graphics device.</a:t>
            </a:r>
          </a:p>
          <a:p>
            <a:pPr marL="109538" indent="-109538" defTabSz="457200">
              <a:buFont typeface="Arial"/>
              <a:buChar char="•"/>
            </a:pPr>
            <a:endParaRPr lang="en-US" sz="16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marL="109538" indent="-109538" defTabSz="457200">
              <a:buFont typeface="Arial"/>
              <a:buChar char="•"/>
            </a:pPr>
            <a:r>
              <a:rPr lang="en-US" sz="16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In </a:t>
            </a:r>
            <a:r>
              <a:rPr lang="en-US" sz="1600" kern="1200" dirty="0" err="1">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cleanCopurs</a:t>
            </a:r>
            <a:r>
              <a:rPr lang="en-US" sz="16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 the function … changes numeric with the generic string “number” so be careful with your preprocessing steps!</a:t>
            </a:r>
          </a:p>
        </p:txBody>
      </p:sp>
      <p:cxnSp>
        <p:nvCxnSpPr>
          <p:cNvPr id="5" name="Straight Connector 4"/>
          <p:cNvCxnSpPr/>
          <p:nvPr/>
        </p:nvCxnSpPr>
        <p:spPr>
          <a:xfrm flipV="1">
            <a:off x="4443663" y="1346307"/>
            <a:ext cx="0" cy="4507832"/>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6" name="Footer Placeholder 5">
            <a:extLst>
              <a:ext uri="{FF2B5EF4-FFF2-40B4-BE49-F238E27FC236}">
                <a16:creationId xmlns:a16="http://schemas.microsoft.com/office/drawing/2014/main" id="{A28A3BDF-B167-45C0-ABC9-27E91C10C3FA}"/>
              </a:ext>
            </a:extLst>
          </p:cNvPr>
          <p:cNvSpPr>
            <a:spLocks noGrp="1"/>
          </p:cNvSpPr>
          <p:nvPr>
            <p:ph type="ftr" sz="quarter" idx="3"/>
          </p:nvPr>
        </p:nvSpPr>
        <p:spPr>
          <a:xfrm>
            <a:off x="3028950" y="6356351"/>
            <a:ext cx="3086100" cy="365125"/>
          </a:xfrm>
        </p:spPr>
        <p:txBody>
          <a:bodyPr/>
          <a:lstStyle/>
          <a:p>
            <a:r>
              <a:rPr lang="en-US" dirty="0"/>
              <a:t>Kwartler CSCI -96</a:t>
            </a:r>
          </a:p>
        </p:txBody>
      </p:sp>
    </p:spTree>
    <p:extLst>
      <p:ext uri="{BB962C8B-B14F-4D97-AF65-F5344CB8AC3E}">
        <p14:creationId xmlns:p14="http://schemas.microsoft.com/office/powerpoint/2010/main" val="42425215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24178" t="7772" r="25822" b="8662"/>
          <a:stretch/>
        </p:blipFill>
        <p:spPr>
          <a:xfrm>
            <a:off x="300251" y="1846754"/>
            <a:ext cx="4121624" cy="4047803"/>
          </a:xfrm>
          <a:prstGeom prst="rect">
            <a:avLst/>
          </a:prstGeom>
        </p:spPr>
      </p:pic>
      <p:sp>
        <p:nvSpPr>
          <p:cNvPr id="20" name="Rectangle 19"/>
          <p:cNvSpPr/>
          <p:nvPr/>
        </p:nvSpPr>
        <p:spPr>
          <a:xfrm>
            <a:off x="216397" y="1124908"/>
            <a:ext cx="8510842" cy="646331"/>
          </a:xfrm>
          <a:prstGeom prst="rect">
            <a:avLst/>
          </a:prstGeom>
          <a:solidFill>
            <a:schemeClr val="bg1">
              <a:lumMod val="85000"/>
            </a:schemeClr>
          </a:solidFill>
        </p:spPr>
        <p:txBody>
          <a:bodyPr wrap="square">
            <a:spAutoFit/>
          </a:bodyPr>
          <a:lstStyle/>
          <a:p>
            <a:pPr defTabSz="457200"/>
            <a:r>
              <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In </a:t>
            </a:r>
            <a:r>
              <a:rPr lang="en-US" kern="1200" dirty="0" err="1">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cleanCorpus</a:t>
            </a:r>
            <a:r>
              <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 the function </a:t>
            </a:r>
            <a:r>
              <a:rPr lang="en-US" kern="1200" dirty="0" err="1">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replace_symbol</a:t>
            </a:r>
            <a:r>
              <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 changes numeric with the generic string “number” so be careful with your preprocessing steps!</a:t>
            </a:r>
          </a:p>
        </p:txBody>
      </p:sp>
      <p:sp>
        <p:nvSpPr>
          <p:cNvPr id="37" name="Title 1"/>
          <p:cNvSpPr>
            <a:spLocks noGrp="1"/>
          </p:cNvSpPr>
          <p:nvPr>
            <p:ph type="title"/>
          </p:nvPr>
        </p:nvSpPr>
        <p:spPr>
          <a:xfrm>
            <a:off x="251020" y="102129"/>
            <a:ext cx="8651785" cy="447263"/>
          </a:xfrm>
        </p:spPr>
        <p:txBody>
          <a:bodyPr>
            <a:noAutofit/>
          </a:bodyPr>
          <a:lstStyle/>
          <a:p>
            <a:pPr algn="l"/>
            <a:r>
              <a:rPr lang="en-US" sz="2000" dirty="0" err="1"/>
              <a:t>D_Simple_Wordcloud.R</a:t>
            </a:r>
            <a:endParaRPr lang="en-US" sz="2000" b="1" dirty="0">
              <a:solidFill>
                <a:srgbClr val="13705B"/>
              </a:solidFill>
              <a:latin typeface="Arial Unicode MS" panose="020B0604020202020204" pitchFamily="34" charset="-128"/>
              <a:cs typeface="Arial Unicode MS" panose="020B0604020202020204" pitchFamily="34" charset="-128"/>
            </a:endParaRPr>
          </a:p>
        </p:txBody>
      </p:sp>
      <p:sp>
        <p:nvSpPr>
          <p:cNvPr id="24" name="Oval 23"/>
          <p:cNvSpPr/>
          <p:nvPr/>
        </p:nvSpPr>
        <p:spPr>
          <a:xfrm>
            <a:off x="3232497" y="1113186"/>
            <a:ext cx="1937380" cy="437258"/>
          </a:xfrm>
          <a:prstGeom prst="ellipse">
            <a:avLst/>
          </a:prstGeom>
          <a:noFill/>
          <a:ln w="28575" cmpd="sng">
            <a:solidFill>
              <a:srgbClr val="BA2D27"/>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kern="1200" dirty="0">
              <a:solidFill>
                <a:prstClr val="white"/>
              </a:solidFill>
              <a:latin typeface="Arial Unicode MS" panose="020B0604020202020204" pitchFamily="34" charset="-128"/>
            </a:endParaRPr>
          </a:p>
        </p:txBody>
      </p:sp>
      <p:pic>
        <p:nvPicPr>
          <p:cNvPr id="3" name="Picture 2"/>
          <p:cNvPicPr>
            <a:picLocks noChangeAspect="1"/>
          </p:cNvPicPr>
          <p:nvPr/>
        </p:nvPicPr>
        <p:blipFill rotWithShape="1">
          <a:blip r:embed="rId3"/>
          <a:srcRect l="26119" t="11075" r="27165" b="9931"/>
          <a:stretch/>
        </p:blipFill>
        <p:spPr>
          <a:xfrm>
            <a:off x="4812612" y="1914992"/>
            <a:ext cx="3914627" cy="3889613"/>
          </a:xfrm>
          <a:prstGeom prst="rect">
            <a:avLst/>
          </a:prstGeom>
        </p:spPr>
      </p:pic>
      <p:cxnSp>
        <p:nvCxnSpPr>
          <p:cNvPr id="19" name="Straight Connector 18"/>
          <p:cNvCxnSpPr/>
          <p:nvPr/>
        </p:nvCxnSpPr>
        <p:spPr>
          <a:xfrm flipV="1">
            <a:off x="4443663" y="1796717"/>
            <a:ext cx="0" cy="4507832"/>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8" name="Oval 7"/>
          <p:cNvSpPr/>
          <p:nvPr/>
        </p:nvSpPr>
        <p:spPr>
          <a:xfrm>
            <a:off x="1468173" y="3384198"/>
            <a:ext cx="2142535" cy="358963"/>
          </a:xfrm>
          <a:prstGeom prst="ellipse">
            <a:avLst/>
          </a:prstGeom>
          <a:noFill/>
          <a:ln w="28575" cmpd="sng">
            <a:solidFill>
              <a:srgbClr val="BA2D27"/>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kern="1200" dirty="0">
              <a:solidFill>
                <a:prstClr val="white"/>
              </a:solidFill>
              <a:latin typeface="Arial Unicode MS" panose="020B0604020202020204" pitchFamily="34" charset="-128"/>
            </a:endParaRPr>
          </a:p>
        </p:txBody>
      </p:sp>
      <p:sp>
        <p:nvSpPr>
          <p:cNvPr id="9" name="Footer Placeholder 5">
            <a:extLst>
              <a:ext uri="{FF2B5EF4-FFF2-40B4-BE49-F238E27FC236}">
                <a16:creationId xmlns:a16="http://schemas.microsoft.com/office/drawing/2014/main" id="{C6909B54-736A-45B3-A75F-2AE40845336B}"/>
              </a:ext>
            </a:extLst>
          </p:cNvPr>
          <p:cNvSpPr>
            <a:spLocks noGrp="1"/>
          </p:cNvSpPr>
          <p:nvPr>
            <p:ph type="ftr" sz="quarter" idx="3"/>
          </p:nvPr>
        </p:nvSpPr>
        <p:spPr>
          <a:xfrm>
            <a:off x="3028950" y="6356351"/>
            <a:ext cx="3086100" cy="365125"/>
          </a:xfrm>
        </p:spPr>
        <p:txBody>
          <a:bodyPr/>
          <a:lstStyle/>
          <a:p>
            <a:r>
              <a:rPr lang="en-US" dirty="0"/>
              <a:t>Kwartler CSCI -96</a:t>
            </a:r>
          </a:p>
        </p:txBody>
      </p:sp>
    </p:spTree>
    <p:extLst>
      <p:ext uri="{BB962C8B-B14F-4D97-AF65-F5344CB8AC3E}">
        <p14:creationId xmlns:p14="http://schemas.microsoft.com/office/powerpoint/2010/main" val="2181125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itle 1"/>
          <p:cNvSpPr>
            <a:spLocks noGrp="1"/>
          </p:cNvSpPr>
          <p:nvPr>
            <p:ph type="title"/>
          </p:nvPr>
        </p:nvSpPr>
        <p:spPr>
          <a:xfrm>
            <a:off x="251020" y="102129"/>
            <a:ext cx="8651785" cy="447263"/>
          </a:xfrm>
        </p:spPr>
        <p:txBody>
          <a:bodyPr>
            <a:noAutofit/>
          </a:bodyPr>
          <a:lstStyle/>
          <a:p>
            <a:pPr algn="l"/>
            <a:r>
              <a:rPr lang="en-US" sz="2000" b="1" dirty="0">
                <a:solidFill>
                  <a:srgbClr val="13705B"/>
                </a:solidFill>
                <a:latin typeface="Arial Unicode MS" panose="020B0604020202020204" pitchFamily="34" charset="-128"/>
                <a:cs typeface="Arial Unicode MS" panose="020B0604020202020204" pitchFamily="34" charset="-128"/>
              </a:rPr>
              <a:t>Types of </a:t>
            </a:r>
            <a:r>
              <a:rPr lang="en-US" sz="2000" b="1" dirty="0" err="1">
                <a:solidFill>
                  <a:srgbClr val="13705B"/>
                </a:solidFill>
                <a:latin typeface="Arial Unicode MS" panose="020B0604020202020204" pitchFamily="34" charset="-128"/>
                <a:cs typeface="Arial Unicode MS" panose="020B0604020202020204" pitchFamily="34" charset="-128"/>
              </a:rPr>
              <a:t>Wordclouds</a:t>
            </a:r>
            <a:endParaRPr lang="en-US" sz="2000" b="1" dirty="0">
              <a:solidFill>
                <a:srgbClr val="13705B"/>
              </a:solidFill>
              <a:latin typeface="Arial Unicode MS" panose="020B0604020202020204" pitchFamily="34" charset="-128"/>
              <a:cs typeface="Arial Unicode MS" panose="020B0604020202020204" pitchFamily="34" charset="-128"/>
            </a:endParaRPr>
          </a:p>
        </p:txBody>
      </p:sp>
      <p:grpSp>
        <p:nvGrpSpPr>
          <p:cNvPr id="2" name="Group 1"/>
          <p:cNvGrpSpPr/>
          <p:nvPr/>
        </p:nvGrpSpPr>
        <p:grpSpPr>
          <a:xfrm>
            <a:off x="4063632" y="1073488"/>
            <a:ext cx="4839173" cy="4894072"/>
            <a:chOff x="4063632" y="447850"/>
            <a:chExt cx="4839173" cy="4894072"/>
          </a:xfrm>
        </p:grpSpPr>
        <p:sp>
          <p:nvSpPr>
            <p:cNvPr id="42" name="Oval 41"/>
            <p:cNvSpPr/>
            <p:nvPr/>
          </p:nvSpPr>
          <p:spPr>
            <a:xfrm>
              <a:off x="4063632" y="1590511"/>
              <a:ext cx="2294850" cy="2294850"/>
            </a:xfrm>
            <a:prstGeom prst="ellipse">
              <a:avLst/>
            </a:prstGeom>
            <a:solidFill>
              <a:srgbClr val="2776B2">
                <a:alpha val="53000"/>
              </a:srgbClr>
            </a:solidFill>
            <a:ln>
              <a:solidFill>
                <a:srgbClr val="1C283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kern="1200" dirty="0">
                <a:solidFill>
                  <a:prstClr val="white"/>
                </a:solidFill>
                <a:latin typeface="Arial Unicode MS" panose="020B0604020202020204" pitchFamily="34" charset="-128"/>
              </a:endParaRPr>
            </a:p>
          </p:txBody>
        </p:sp>
        <p:sp>
          <p:nvSpPr>
            <p:cNvPr id="43" name="Oval 42"/>
            <p:cNvSpPr/>
            <p:nvPr/>
          </p:nvSpPr>
          <p:spPr>
            <a:xfrm>
              <a:off x="5314265" y="1561976"/>
              <a:ext cx="2294850" cy="2294850"/>
            </a:xfrm>
            <a:prstGeom prst="ellipse">
              <a:avLst/>
            </a:prstGeom>
            <a:solidFill>
              <a:srgbClr val="2776B2">
                <a:alpha val="53000"/>
              </a:srgbClr>
            </a:solidFill>
            <a:ln>
              <a:solidFill>
                <a:srgbClr val="1C283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kern="1200" dirty="0">
                <a:solidFill>
                  <a:prstClr val="white"/>
                </a:solidFill>
                <a:latin typeface="Arial Unicode MS" panose="020B0604020202020204" pitchFamily="34" charset="-128"/>
              </a:endParaRPr>
            </a:p>
          </p:txBody>
        </p:sp>
        <p:sp>
          <p:nvSpPr>
            <p:cNvPr id="21" name="Oval 20"/>
            <p:cNvSpPr/>
            <p:nvPr/>
          </p:nvSpPr>
          <p:spPr>
            <a:xfrm>
              <a:off x="4688515" y="801251"/>
              <a:ext cx="2294850" cy="2294850"/>
            </a:xfrm>
            <a:prstGeom prst="ellipse">
              <a:avLst/>
            </a:prstGeom>
            <a:solidFill>
              <a:srgbClr val="2776B2">
                <a:alpha val="53000"/>
              </a:srgbClr>
            </a:solidFill>
            <a:ln>
              <a:solidFill>
                <a:srgbClr val="1C283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kern="1200" dirty="0">
                <a:solidFill>
                  <a:prstClr val="white"/>
                </a:solidFill>
                <a:latin typeface="Arial Unicode MS" panose="020B0604020202020204" pitchFamily="34" charset="-128"/>
              </a:endParaRPr>
            </a:p>
          </p:txBody>
        </p:sp>
        <p:sp>
          <p:nvSpPr>
            <p:cNvPr id="27" name="TextBox 26"/>
            <p:cNvSpPr txBox="1"/>
            <p:nvPr/>
          </p:nvSpPr>
          <p:spPr>
            <a:xfrm>
              <a:off x="4823430" y="447850"/>
              <a:ext cx="1942431" cy="369332"/>
            </a:xfrm>
            <a:prstGeom prst="rect">
              <a:avLst/>
            </a:prstGeom>
            <a:noFill/>
          </p:spPr>
          <p:txBody>
            <a:bodyPr wrap="none" rtlCol="0">
              <a:spAutoFit/>
            </a:bodyPr>
            <a:lstStyle/>
            <a:p>
              <a:pPr defTabSz="457200"/>
              <a:r>
                <a:rPr lang="en-US" sz="1800" kern="1200" dirty="0">
                  <a:solidFill>
                    <a:srgbClr val="F09511"/>
                  </a:solidFill>
                  <a:latin typeface="Arial Unicode MS" panose="020B0604020202020204" pitchFamily="34" charset="-128"/>
                  <a:ea typeface="Arial Unicode MS" panose="020B0604020202020204" pitchFamily="34" charset="-128"/>
                  <a:cs typeface="Arial Unicode MS" panose="020B0604020202020204" pitchFamily="34" charset="-128"/>
                </a:rPr>
                <a:t>Multiple Corpora</a:t>
              </a:r>
            </a:p>
          </p:txBody>
        </p:sp>
        <p:sp>
          <p:nvSpPr>
            <p:cNvPr id="13" name="TextBox 12"/>
            <p:cNvSpPr txBox="1"/>
            <p:nvPr/>
          </p:nvSpPr>
          <p:spPr>
            <a:xfrm>
              <a:off x="5089803" y="1189008"/>
              <a:ext cx="1415857" cy="261610"/>
            </a:xfrm>
            <a:prstGeom prst="rect">
              <a:avLst/>
            </a:prstGeom>
            <a:noFill/>
          </p:spPr>
          <p:txBody>
            <a:bodyPr wrap="none" rtlCol="0">
              <a:spAutoFit/>
            </a:bodyPr>
            <a:lstStyle/>
            <a:p>
              <a:pPr defTabSz="457200"/>
              <a:r>
                <a:rPr lang="en-US" sz="1100" kern="1200" dirty="0" err="1">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comparison.cloud</a:t>
              </a:r>
              <a:r>
                <a:rPr lang="en-US" sz="11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 )</a:t>
              </a:r>
            </a:p>
          </p:txBody>
        </p:sp>
        <p:sp>
          <p:nvSpPr>
            <p:cNvPr id="29" name="TextBox 28"/>
            <p:cNvSpPr txBox="1"/>
            <p:nvPr/>
          </p:nvSpPr>
          <p:spPr>
            <a:xfrm>
              <a:off x="6173836" y="3057372"/>
              <a:ext cx="1415857" cy="261610"/>
            </a:xfrm>
            <a:prstGeom prst="rect">
              <a:avLst/>
            </a:prstGeom>
            <a:noFill/>
          </p:spPr>
          <p:txBody>
            <a:bodyPr wrap="none" rtlCol="0">
              <a:spAutoFit/>
            </a:bodyPr>
            <a:lstStyle/>
            <a:p>
              <a:pPr defTabSz="457200"/>
              <a:r>
                <a:rPr lang="en-US" sz="1100" kern="1200" dirty="0" err="1">
                  <a:latin typeface="Arial Unicode MS" panose="020B0604020202020204" pitchFamily="34" charset="-128"/>
                  <a:ea typeface="Arial Unicode MS" panose="020B0604020202020204" pitchFamily="34" charset="-128"/>
                  <a:cs typeface="Arial Unicode MS" panose="020B0604020202020204" pitchFamily="34" charset="-128"/>
                </a:rPr>
                <a:t>comparison.cloud</a:t>
              </a:r>
              <a:r>
                <a:rPr lang="en-US" sz="1100" kern="1200" dirty="0">
                  <a:latin typeface="Arial Unicode MS" panose="020B0604020202020204" pitchFamily="34" charset="-128"/>
                  <a:ea typeface="Arial Unicode MS" panose="020B0604020202020204" pitchFamily="34" charset="-128"/>
                  <a:cs typeface="Arial Unicode MS" panose="020B0604020202020204" pitchFamily="34" charset="-128"/>
                </a:rPr>
                <a:t>( )</a:t>
              </a:r>
            </a:p>
          </p:txBody>
        </p:sp>
        <p:pic>
          <p:nvPicPr>
            <p:cNvPr id="14" name="Picture 13"/>
            <p:cNvPicPr>
              <a:picLocks noChangeAspect="1"/>
            </p:cNvPicPr>
            <p:nvPr/>
          </p:nvPicPr>
          <p:blipFill rotWithShape="1">
            <a:blip r:embed="rId2"/>
            <a:srcRect l="19795" t="15431" r="18889" b="16741"/>
            <a:stretch/>
          </p:blipFill>
          <p:spPr>
            <a:xfrm>
              <a:off x="5161865" y="3957072"/>
              <a:ext cx="1308096" cy="1384850"/>
            </a:xfrm>
            <a:prstGeom prst="rect">
              <a:avLst/>
            </a:prstGeom>
            <a:ln>
              <a:solidFill>
                <a:schemeClr val="tx1"/>
              </a:solidFill>
            </a:ln>
          </p:spPr>
        </p:pic>
        <p:pic>
          <p:nvPicPr>
            <p:cNvPr id="3" name="Picture 2"/>
            <p:cNvPicPr>
              <a:picLocks noChangeAspect="1"/>
            </p:cNvPicPr>
            <p:nvPr/>
          </p:nvPicPr>
          <p:blipFill>
            <a:blip r:embed="rId3"/>
            <a:stretch>
              <a:fillRect/>
            </a:stretch>
          </p:blipFill>
          <p:spPr>
            <a:xfrm>
              <a:off x="7273027" y="3965029"/>
              <a:ext cx="1629778" cy="1359060"/>
            </a:xfrm>
            <a:prstGeom prst="rect">
              <a:avLst/>
            </a:prstGeom>
            <a:ln>
              <a:solidFill>
                <a:schemeClr val="tx1"/>
              </a:solidFill>
            </a:ln>
          </p:spPr>
        </p:pic>
        <p:sp>
          <p:nvSpPr>
            <p:cNvPr id="41" name="TextBox 40"/>
            <p:cNvSpPr txBox="1"/>
            <p:nvPr/>
          </p:nvSpPr>
          <p:spPr>
            <a:xfrm>
              <a:off x="4094112" y="3057372"/>
              <a:ext cx="1415857" cy="261610"/>
            </a:xfrm>
            <a:prstGeom prst="rect">
              <a:avLst/>
            </a:prstGeom>
            <a:noFill/>
          </p:spPr>
          <p:txBody>
            <a:bodyPr wrap="none" rtlCol="0">
              <a:spAutoFit/>
            </a:bodyPr>
            <a:lstStyle/>
            <a:p>
              <a:pPr defTabSz="457200"/>
              <a:r>
                <a:rPr lang="en-US" sz="1100" kern="1200" dirty="0" err="1">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comparison.cloud</a:t>
              </a:r>
              <a:r>
                <a:rPr lang="en-US" sz="11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 )</a:t>
              </a:r>
            </a:p>
          </p:txBody>
        </p:sp>
        <p:cxnSp>
          <p:nvCxnSpPr>
            <p:cNvPr id="16" name="Elbow Connector 15"/>
            <p:cNvCxnSpPr>
              <a:stCxn id="29" idx="3"/>
              <a:endCxn id="3" idx="0"/>
            </p:cNvCxnSpPr>
            <p:nvPr/>
          </p:nvCxnSpPr>
          <p:spPr>
            <a:xfrm>
              <a:off x="7589693" y="3188177"/>
              <a:ext cx="498223" cy="776852"/>
            </a:xfrm>
            <a:prstGeom prst="bentConnector2">
              <a:avLst/>
            </a:prstGeom>
            <a:ln>
              <a:solidFill>
                <a:schemeClr val="accent2"/>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5" name="Elbow Connector 44"/>
            <p:cNvCxnSpPr>
              <a:stCxn id="13" idx="3"/>
              <a:endCxn id="3" idx="0"/>
            </p:cNvCxnSpPr>
            <p:nvPr/>
          </p:nvCxnSpPr>
          <p:spPr>
            <a:xfrm>
              <a:off x="6505660" y="1319813"/>
              <a:ext cx="1582256" cy="2645216"/>
            </a:xfrm>
            <a:prstGeom prst="bentConnector2">
              <a:avLst/>
            </a:prstGeom>
            <a:ln>
              <a:solidFill>
                <a:schemeClr val="accent2"/>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9" name="Straight Arrow Connector 48"/>
            <p:cNvCxnSpPr>
              <a:endCxn id="14" idx="0"/>
            </p:cNvCxnSpPr>
            <p:nvPr/>
          </p:nvCxnSpPr>
          <p:spPr>
            <a:xfrm>
              <a:off x="5815913" y="2905760"/>
              <a:ext cx="0" cy="1051312"/>
            </a:xfrm>
            <a:prstGeom prst="straightConnector1">
              <a:avLst/>
            </a:prstGeom>
            <a:ln>
              <a:solidFill>
                <a:schemeClr val="accent2"/>
              </a:solidFill>
              <a:tailEnd type="arrow"/>
            </a:ln>
            <a:effectLst/>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rot="16200000">
              <a:off x="5128545" y="2242846"/>
              <a:ext cx="1358688" cy="246221"/>
            </a:xfrm>
            <a:prstGeom prst="rect">
              <a:avLst/>
            </a:prstGeom>
            <a:noFill/>
          </p:spPr>
          <p:txBody>
            <a:bodyPr wrap="none" rtlCol="0">
              <a:spAutoFit/>
            </a:bodyPr>
            <a:lstStyle/>
            <a:p>
              <a:pPr defTabSz="457200"/>
              <a:r>
                <a:rPr lang="en-US" sz="1000" kern="1200" dirty="0" err="1">
                  <a:latin typeface="Arial Unicode MS" panose="020B0604020202020204" pitchFamily="34" charset="-128"/>
                  <a:ea typeface="Arial Unicode MS" panose="020B0604020202020204" pitchFamily="34" charset="-128"/>
                  <a:cs typeface="Arial Unicode MS" panose="020B0604020202020204" pitchFamily="34" charset="-128"/>
                </a:rPr>
                <a:t>commonality.cloud</a:t>
              </a:r>
              <a:r>
                <a:rPr lang="en-US" sz="1000" kern="1200" dirty="0">
                  <a:latin typeface="Arial Unicode MS" panose="020B0604020202020204" pitchFamily="34" charset="-128"/>
                  <a:ea typeface="Arial Unicode MS" panose="020B0604020202020204" pitchFamily="34" charset="-128"/>
                  <a:cs typeface="Arial Unicode MS" panose="020B0604020202020204" pitchFamily="34" charset="-128"/>
                </a:rPr>
                <a:t>( )</a:t>
              </a:r>
            </a:p>
          </p:txBody>
        </p:sp>
      </p:grpSp>
      <p:grpSp>
        <p:nvGrpSpPr>
          <p:cNvPr id="8" name="Group 7"/>
          <p:cNvGrpSpPr/>
          <p:nvPr/>
        </p:nvGrpSpPr>
        <p:grpSpPr>
          <a:xfrm>
            <a:off x="225365" y="1265995"/>
            <a:ext cx="2295922" cy="4825781"/>
            <a:chOff x="225365" y="447850"/>
            <a:chExt cx="2295922" cy="4825781"/>
          </a:xfrm>
        </p:grpSpPr>
        <p:pic>
          <p:nvPicPr>
            <p:cNvPr id="5" name="Picture 4"/>
            <p:cNvPicPr>
              <a:picLocks noChangeAspect="1"/>
            </p:cNvPicPr>
            <p:nvPr/>
          </p:nvPicPr>
          <p:blipFill rotWithShape="1">
            <a:blip r:embed="rId4"/>
            <a:srcRect l="4491" t="2469" r="5086" b="4019"/>
            <a:stretch/>
          </p:blipFill>
          <p:spPr>
            <a:xfrm>
              <a:off x="660400" y="3885361"/>
              <a:ext cx="1402665" cy="1388270"/>
            </a:xfrm>
            <a:prstGeom prst="rect">
              <a:avLst/>
            </a:prstGeom>
            <a:ln>
              <a:solidFill>
                <a:schemeClr val="tx1"/>
              </a:solidFill>
            </a:ln>
          </p:spPr>
        </p:pic>
        <p:sp>
          <p:nvSpPr>
            <p:cNvPr id="23" name="Oval 22"/>
            <p:cNvSpPr/>
            <p:nvPr/>
          </p:nvSpPr>
          <p:spPr>
            <a:xfrm>
              <a:off x="225365" y="851615"/>
              <a:ext cx="2295922" cy="2295922"/>
            </a:xfrm>
            <a:prstGeom prst="ellipse">
              <a:avLst/>
            </a:prstGeom>
            <a:solidFill>
              <a:srgbClr val="2776B2">
                <a:alpha val="53000"/>
              </a:srgbClr>
            </a:solidFill>
            <a:ln>
              <a:solidFill>
                <a:srgbClr val="1C283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sz="1800" kern="1200" dirty="0" err="1">
                  <a:solidFill>
                    <a:prstClr val="white"/>
                  </a:solidFill>
                  <a:latin typeface="Arial Unicode MS" panose="020B0604020202020204" pitchFamily="34" charset="-128"/>
                  <a:cs typeface="Arial Unicode MS" panose="020B0604020202020204" pitchFamily="34" charset="-128"/>
                </a:rPr>
                <a:t>wordcloud</a:t>
              </a:r>
              <a:r>
                <a:rPr lang="en-US" sz="1800" kern="1200" dirty="0">
                  <a:solidFill>
                    <a:prstClr val="white"/>
                  </a:solidFill>
                  <a:latin typeface="Arial Unicode MS" panose="020B0604020202020204" pitchFamily="34" charset="-128"/>
                  <a:cs typeface="Arial Unicode MS" panose="020B0604020202020204" pitchFamily="34" charset="-128"/>
                </a:rPr>
                <a:t>( )</a:t>
              </a:r>
            </a:p>
          </p:txBody>
        </p:sp>
        <p:sp>
          <p:nvSpPr>
            <p:cNvPr id="4" name="TextBox 3"/>
            <p:cNvSpPr txBox="1"/>
            <p:nvPr/>
          </p:nvSpPr>
          <p:spPr>
            <a:xfrm>
              <a:off x="560458" y="447850"/>
              <a:ext cx="1625737" cy="369332"/>
            </a:xfrm>
            <a:prstGeom prst="rect">
              <a:avLst/>
            </a:prstGeom>
            <a:noFill/>
          </p:spPr>
          <p:txBody>
            <a:bodyPr wrap="none" rtlCol="0">
              <a:spAutoFit/>
            </a:bodyPr>
            <a:lstStyle/>
            <a:p>
              <a:pPr defTabSz="457200"/>
              <a:r>
                <a:rPr lang="en-US" sz="1800" kern="1200" dirty="0">
                  <a:solidFill>
                    <a:srgbClr val="F09511"/>
                  </a:solidFill>
                  <a:latin typeface="Arial Unicode MS" panose="020B0604020202020204" pitchFamily="34" charset="-128"/>
                  <a:ea typeface="Arial Unicode MS" panose="020B0604020202020204" pitchFamily="34" charset="-128"/>
                  <a:cs typeface="Arial Unicode MS" panose="020B0604020202020204" pitchFamily="34" charset="-128"/>
                </a:rPr>
                <a:t>Single Corpus</a:t>
              </a:r>
            </a:p>
          </p:txBody>
        </p:sp>
        <p:cxnSp>
          <p:nvCxnSpPr>
            <p:cNvPr id="53" name="Straight Arrow Connector 52"/>
            <p:cNvCxnSpPr/>
            <p:nvPr/>
          </p:nvCxnSpPr>
          <p:spPr>
            <a:xfrm>
              <a:off x="1365833" y="2194560"/>
              <a:ext cx="0" cy="1650078"/>
            </a:xfrm>
            <a:prstGeom prst="straightConnector1">
              <a:avLst/>
            </a:prstGeom>
            <a:ln>
              <a:solidFill>
                <a:schemeClr val="accent2"/>
              </a:solidFill>
              <a:tailEnd type="arrow"/>
            </a:ln>
            <a:effectLst/>
          </p:spPr>
          <p:style>
            <a:lnRef idx="2">
              <a:schemeClr val="accent1"/>
            </a:lnRef>
            <a:fillRef idx="0">
              <a:schemeClr val="accent1"/>
            </a:fillRef>
            <a:effectRef idx="1">
              <a:schemeClr val="accent1"/>
            </a:effectRef>
            <a:fontRef idx="minor">
              <a:schemeClr val="tx1"/>
            </a:fontRef>
          </p:style>
        </p:cxnSp>
      </p:grpSp>
      <p:cxnSp>
        <p:nvCxnSpPr>
          <p:cNvPr id="15" name="Straight Connector 14"/>
          <p:cNvCxnSpPr/>
          <p:nvPr/>
        </p:nvCxnSpPr>
        <p:spPr>
          <a:xfrm>
            <a:off x="3545305" y="1427747"/>
            <a:ext cx="0" cy="4539916"/>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24" name="Footer Placeholder 5">
            <a:extLst>
              <a:ext uri="{FF2B5EF4-FFF2-40B4-BE49-F238E27FC236}">
                <a16:creationId xmlns:a16="http://schemas.microsoft.com/office/drawing/2014/main" id="{A558B538-271C-428D-8F32-629D7F074993}"/>
              </a:ext>
            </a:extLst>
          </p:cNvPr>
          <p:cNvSpPr>
            <a:spLocks noGrp="1"/>
          </p:cNvSpPr>
          <p:nvPr>
            <p:ph type="ftr" sz="quarter" idx="3"/>
          </p:nvPr>
        </p:nvSpPr>
        <p:spPr>
          <a:xfrm>
            <a:off x="3028950" y="6356351"/>
            <a:ext cx="3086100" cy="365125"/>
          </a:xfrm>
        </p:spPr>
        <p:txBody>
          <a:bodyPr/>
          <a:lstStyle/>
          <a:p>
            <a:r>
              <a:rPr lang="en-US" dirty="0"/>
              <a:t>Kwartler CSCI -96</a:t>
            </a:r>
          </a:p>
        </p:txBody>
      </p:sp>
    </p:spTree>
    <p:extLst>
      <p:ext uri="{BB962C8B-B14F-4D97-AF65-F5344CB8AC3E}">
        <p14:creationId xmlns:p14="http://schemas.microsoft.com/office/powerpoint/2010/main" val="15277716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9E6E15B-29E5-49EA-88E6-C57521BCA5F3}"/>
              </a:ext>
            </a:extLst>
          </p:cNvPr>
          <p:cNvSpPr>
            <a:spLocks noGrp="1"/>
          </p:cNvSpPr>
          <p:nvPr>
            <p:ph type="dt" sz="half" idx="10"/>
          </p:nvPr>
        </p:nvSpPr>
        <p:spPr/>
        <p:txBody>
          <a:bodyPr/>
          <a:lstStyle/>
          <a:p>
            <a:fld id="{6700A58B-DD98-43D0-B791-721480A02982}" type="datetime1">
              <a:rPr lang="en-US" smtClean="0"/>
              <a:t>11/14/22</a:t>
            </a:fld>
            <a:endParaRPr lang="en-US"/>
          </a:p>
        </p:txBody>
      </p:sp>
      <p:sp>
        <p:nvSpPr>
          <p:cNvPr id="3" name="Title 2">
            <a:extLst>
              <a:ext uri="{FF2B5EF4-FFF2-40B4-BE49-F238E27FC236}">
                <a16:creationId xmlns:a16="http://schemas.microsoft.com/office/drawing/2014/main" id="{C70915D1-1483-444B-8974-ED1119DE9410}"/>
              </a:ext>
            </a:extLst>
          </p:cNvPr>
          <p:cNvSpPr>
            <a:spLocks noGrp="1"/>
          </p:cNvSpPr>
          <p:nvPr>
            <p:ph type="title"/>
          </p:nvPr>
        </p:nvSpPr>
        <p:spPr/>
        <p:txBody>
          <a:bodyPr/>
          <a:lstStyle/>
          <a:p>
            <a:r>
              <a:rPr lang="en-US" dirty="0"/>
              <a:t>Dealing with many text files</a:t>
            </a:r>
          </a:p>
        </p:txBody>
      </p:sp>
      <p:sp>
        <p:nvSpPr>
          <p:cNvPr id="4" name="Slide Number Placeholder 3">
            <a:extLst>
              <a:ext uri="{FF2B5EF4-FFF2-40B4-BE49-F238E27FC236}">
                <a16:creationId xmlns:a16="http://schemas.microsoft.com/office/drawing/2014/main" id="{3F05AA1A-D28D-421C-B117-0459717DFA3B}"/>
              </a:ext>
            </a:extLst>
          </p:cNvPr>
          <p:cNvSpPr>
            <a:spLocks noGrp="1"/>
          </p:cNvSpPr>
          <p:nvPr>
            <p:ph type="sldNum" sz="quarter" idx="12"/>
          </p:nvPr>
        </p:nvSpPr>
        <p:spPr/>
        <p:txBody>
          <a:bodyPr/>
          <a:lstStyle/>
          <a:p>
            <a:fld id="{37290FF7-652B-4475-AEAB-8B1A5D23AE09}" type="slidenum">
              <a:rPr lang="en-US" smtClean="0"/>
              <a:t>8</a:t>
            </a:fld>
            <a:endParaRPr lang="en-US"/>
          </a:p>
        </p:txBody>
      </p:sp>
      <p:sp>
        <p:nvSpPr>
          <p:cNvPr id="6" name="Rectangle 5">
            <a:extLst>
              <a:ext uri="{FF2B5EF4-FFF2-40B4-BE49-F238E27FC236}">
                <a16:creationId xmlns:a16="http://schemas.microsoft.com/office/drawing/2014/main" id="{7D0BC0E1-D206-4802-8CFD-103B5C62A002}"/>
              </a:ext>
            </a:extLst>
          </p:cNvPr>
          <p:cNvSpPr/>
          <p:nvPr/>
        </p:nvSpPr>
        <p:spPr>
          <a:xfrm>
            <a:off x="251021" y="1640280"/>
            <a:ext cx="8783251" cy="3647152"/>
          </a:xfrm>
          <a:prstGeom prst="rect">
            <a:avLst/>
          </a:prstGeom>
          <a:solidFill>
            <a:schemeClr val="bg1">
              <a:lumMod val="85000"/>
            </a:schemeClr>
          </a:solidFill>
        </p:spPr>
        <p:txBody>
          <a:bodyPr wrap="square">
            <a:spAutoFit/>
          </a:bodyPr>
          <a:lstStyle/>
          <a:p>
            <a:pPr defTabSz="457200"/>
            <a:r>
              <a:rPr lang="en-US" sz="11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txtFiles</a:t>
            </a:r>
            <a:r>
              <a:rPr lang="en-US" sz="11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&lt;-c('https://</a:t>
            </a:r>
            <a:r>
              <a:rPr lang="en-US" sz="11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raw.githubusercontent.com</a:t>
            </a:r>
            <a:r>
              <a:rPr lang="en-US" sz="11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1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kwartler</a:t>
            </a:r>
            <a:r>
              <a:rPr lang="en-US" sz="11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1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Harvard_DataMining_Business_Student</a:t>
            </a:r>
            <a:r>
              <a:rPr lang="en-US" sz="11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/master/Lessons/</a:t>
            </a:r>
            <a:r>
              <a:rPr lang="en-US" sz="11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J_Text_Mining</a:t>
            </a:r>
            <a:r>
              <a:rPr lang="en-US" sz="11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/data/</a:t>
            </a:r>
            <a:r>
              <a:rPr lang="en-US" sz="11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chardonnay.csv</a:t>
            </a:r>
            <a:r>
              <a:rPr lang="en-US" sz="11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a:p>
            <a:pPr defTabSz="457200"/>
            <a:r>
              <a:rPr lang="en-US" sz="11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'https://</a:t>
            </a:r>
            <a:r>
              <a:rPr lang="en-US" sz="11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raw.githubusercontent.com</a:t>
            </a:r>
            <a:r>
              <a:rPr lang="en-US" sz="11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1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kwartler</a:t>
            </a:r>
            <a:r>
              <a:rPr lang="en-US" sz="11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1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Harvard_DataMining_Business_Student</a:t>
            </a:r>
            <a:r>
              <a:rPr lang="en-US" sz="11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/master/Lessons/</a:t>
            </a:r>
            <a:r>
              <a:rPr lang="en-US" sz="11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J_Text_Mining</a:t>
            </a:r>
            <a:r>
              <a:rPr lang="en-US" sz="11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/data/</a:t>
            </a:r>
            <a:r>
              <a:rPr lang="en-US" sz="11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coffee.csv</a:t>
            </a:r>
            <a:r>
              <a:rPr lang="en-US" sz="11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a:p>
            <a:pPr defTabSz="457200"/>
            <a:r>
              <a:rPr lang="en-US" sz="11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'https://</a:t>
            </a:r>
            <a:r>
              <a:rPr lang="en-US" sz="11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raw.githubusercontent.com</a:t>
            </a:r>
            <a:r>
              <a:rPr lang="en-US" sz="11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1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kwartler</a:t>
            </a:r>
            <a:r>
              <a:rPr lang="en-US" sz="11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1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Harvard_DataMining_Business_Student</a:t>
            </a:r>
            <a:r>
              <a:rPr lang="en-US" sz="11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/master/Lessons/</a:t>
            </a:r>
            <a:r>
              <a:rPr lang="en-US" sz="11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J_Text_Mining</a:t>
            </a:r>
            <a:r>
              <a:rPr lang="en-US" sz="11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/data/</a:t>
            </a:r>
            <a:r>
              <a:rPr lang="en-US" sz="11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beer.csv</a:t>
            </a:r>
            <a:r>
              <a:rPr lang="en-US" sz="11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#use </a:t>
            </a:r>
            <a:r>
              <a:rPr lang="en-US" sz="11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list.files</a:t>
            </a:r>
            <a:r>
              <a:rPr lang="en-US" sz="11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for a lot</a:t>
            </a:r>
          </a:p>
          <a:p>
            <a:pPr defTabSz="457200"/>
            <a:endParaRPr lang="en-US" sz="11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endParaRPr>
          </a:p>
          <a:p>
            <a:pPr defTabSz="457200"/>
            <a:r>
              <a:rPr lang="en-US" sz="11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Object Names</a:t>
            </a:r>
          </a:p>
          <a:p>
            <a:pPr defTabSz="457200"/>
            <a:r>
              <a:rPr lang="en-US" sz="11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objNames</a:t>
            </a:r>
            <a:r>
              <a:rPr lang="en-US" sz="11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&lt;- c('chardonnay.csv','coffee.csv','</a:t>
            </a:r>
            <a:r>
              <a:rPr lang="en-US" sz="11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beer.csv</a:t>
            </a:r>
            <a:r>
              <a:rPr lang="en-US" sz="11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a:p>
            <a:pPr defTabSz="457200"/>
            <a:endParaRPr lang="en-US" sz="11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endParaRPr>
          </a:p>
          <a:p>
            <a:pPr defTabSz="457200"/>
            <a:r>
              <a:rPr lang="en-US" sz="11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Individual objects</a:t>
            </a:r>
          </a:p>
          <a:p>
            <a:pPr defTabSz="457200"/>
            <a:r>
              <a:rPr lang="en-US" sz="11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for (</a:t>
            </a:r>
            <a:r>
              <a:rPr lang="en-US" sz="11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i</a:t>
            </a:r>
            <a:r>
              <a:rPr lang="en-US" sz="11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in 1:length(</a:t>
            </a:r>
            <a:r>
              <a:rPr lang="en-US" sz="11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txtFiles</a:t>
            </a:r>
            <a:r>
              <a:rPr lang="en-US" sz="11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a:p>
            <a:pPr defTabSz="457200"/>
            <a:r>
              <a:rPr lang="en-US" sz="11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assign(</a:t>
            </a:r>
            <a:r>
              <a:rPr lang="en-US" sz="11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objNames</a:t>
            </a:r>
            <a:r>
              <a:rPr lang="en-US" sz="11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1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i</a:t>
            </a:r>
            <a:r>
              <a:rPr lang="en-US" sz="11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r>
              <a:rPr lang="en-US" sz="11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read_csv</a:t>
            </a:r>
            <a:r>
              <a:rPr lang="en-US" sz="11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1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txtFiles</a:t>
            </a:r>
            <a:r>
              <a:rPr lang="en-US" sz="11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1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i</a:t>
            </a:r>
            <a:r>
              <a:rPr lang="en-US" sz="11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locale = locale(encoding = "Latin1")))</a:t>
            </a:r>
          </a:p>
          <a:p>
            <a:pPr defTabSz="457200"/>
            <a:r>
              <a:rPr lang="en-US" sz="11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cat(paste('read completed:',</a:t>
            </a:r>
            <a:r>
              <a:rPr lang="en-US" sz="11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txtFiles</a:t>
            </a:r>
            <a:r>
              <a:rPr lang="en-US" sz="11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1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i</a:t>
            </a:r>
            <a:r>
              <a:rPr lang="en-US" sz="11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],'\n'))</a:t>
            </a:r>
          </a:p>
          <a:p>
            <a:pPr defTabSz="457200"/>
            <a:r>
              <a:rPr lang="en-US" sz="11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a:p>
            <a:pPr defTabSz="457200"/>
            <a:endParaRPr lang="en-US" sz="11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endParaRPr>
          </a:p>
          <a:p>
            <a:pPr defTabSz="457200"/>
            <a:r>
              <a:rPr lang="en-US" sz="11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Read them into a single list with individual elements</a:t>
            </a:r>
          </a:p>
          <a:p>
            <a:pPr defTabSz="457200"/>
            <a:r>
              <a:rPr lang="en-US" sz="11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allTxt</a:t>
            </a:r>
            <a:r>
              <a:rPr lang="en-US" sz="11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&lt;-</a:t>
            </a:r>
            <a:r>
              <a:rPr lang="en-US" sz="11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pblapply</a:t>
            </a:r>
            <a:r>
              <a:rPr lang="en-US" sz="11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(txtFiles,read.csv)</a:t>
            </a:r>
          </a:p>
        </p:txBody>
      </p:sp>
      <p:sp>
        <p:nvSpPr>
          <p:cNvPr id="7" name="TextBox 6">
            <a:extLst>
              <a:ext uri="{FF2B5EF4-FFF2-40B4-BE49-F238E27FC236}">
                <a16:creationId xmlns:a16="http://schemas.microsoft.com/office/drawing/2014/main" id="{E351F377-C48B-4C03-83A1-F7EFDFD6AC0C}"/>
              </a:ext>
            </a:extLst>
          </p:cNvPr>
          <p:cNvSpPr txBox="1"/>
          <p:nvPr/>
        </p:nvSpPr>
        <p:spPr>
          <a:xfrm>
            <a:off x="202173" y="1264481"/>
            <a:ext cx="8225329" cy="369332"/>
          </a:xfrm>
          <a:prstGeom prst="rect">
            <a:avLst/>
          </a:prstGeom>
          <a:noFill/>
        </p:spPr>
        <p:txBody>
          <a:bodyPr wrap="none" rtlCol="0">
            <a:spAutoFit/>
          </a:bodyPr>
          <a:lstStyle/>
          <a:p>
            <a:pPr defTabSz="457200"/>
            <a:r>
              <a:rPr lang="en-US" sz="1800" kern="1200" dirty="0">
                <a:solidFill>
                  <a:srgbClr val="F09511"/>
                </a:solidFill>
                <a:latin typeface="Arial Unicode MS" panose="020B0604020202020204" pitchFamily="34" charset="-128"/>
                <a:ea typeface="Arial Unicode MS" panose="020B0604020202020204" pitchFamily="34" charset="-128"/>
                <a:cs typeface="Arial Unicode MS" panose="020B0604020202020204" pitchFamily="34" charset="-128"/>
              </a:rPr>
              <a:t>The challenge is working with multiple corpora efficiently.  Many ways to do it…</a:t>
            </a:r>
          </a:p>
        </p:txBody>
      </p:sp>
      <p:sp>
        <p:nvSpPr>
          <p:cNvPr id="8" name="TextBox 7">
            <a:extLst>
              <a:ext uri="{FF2B5EF4-FFF2-40B4-BE49-F238E27FC236}">
                <a16:creationId xmlns:a16="http://schemas.microsoft.com/office/drawing/2014/main" id="{58C45DD3-0FE6-4A5E-8B5B-3A7D1BCFC916}"/>
              </a:ext>
            </a:extLst>
          </p:cNvPr>
          <p:cNvSpPr txBox="1"/>
          <p:nvPr/>
        </p:nvSpPr>
        <p:spPr>
          <a:xfrm>
            <a:off x="251021" y="5287739"/>
            <a:ext cx="7816079" cy="954107"/>
          </a:xfrm>
          <a:prstGeom prst="rect">
            <a:avLst/>
          </a:prstGeom>
          <a:solidFill>
            <a:schemeClr val="accent6"/>
          </a:solidFill>
        </p:spPr>
        <p:txBody>
          <a:bodyPr wrap="square" rtlCol="0">
            <a:spAutoFit/>
          </a:bodyPr>
          <a:lstStyle/>
          <a:p>
            <a:pPr defTabSz="457200"/>
            <a:r>
              <a:rPr lang="en-US" sz="1400" kern="1200" dirty="0">
                <a:solidFill>
                  <a:prstClr val="white"/>
                </a:solidFill>
                <a:latin typeface="Arial Unicode MS" panose="020B0604020202020204" pitchFamily="34" charset="-128"/>
                <a:ea typeface="Arial Unicode MS" panose="020B0604020202020204" pitchFamily="34" charset="-128"/>
                <a:cs typeface="Arial Unicode MS" panose="020B0604020202020204" pitchFamily="34" charset="-128"/>
              </a:rPr>
              <a:t>Two example ways to import csv files:</a:t>
            </a:r>
          </a:p>
          <a:p>
            <a:pPr marL="342900" indent="-342900" defTabSz="457200">
              <a:buAutoNum type="arabicPeriod"/>
            </a:pPr>
            <a:r>
              <a:rPr lang="en-US" sz="1400" kern="1200" dirty="0">
                <a:solidFill>
                  <a:prstClr val="white"/>
                </a:solidFill>
                <a:latin typeface="Arial Unicode MS" panose="020B0604020202020204" pitchFamily="34" charset="-128"/>
                <a:ea typeface="Arial Unicode MS" panose="020B0604020202020204" pitchFamily="34" charset="-128"/>
                <a:cs typeface="Arial Unicode MS" panose="020B0604020202020204" pitchFamily="34" charset="-128"/>
              </a:rPr>
              <a:t>Each file is read in and an object created for each.</a:t>
            </a:r>
          </a:p>
          <a:p>
            <a:pPr marL="342900" indent="-342900" defTabSz="457200">
              <a:buAutoNum type="arabicPeriod"/>
            </a:pPr>
            <a:r>
              <a:rPr lang="en-US" sz="1400" kern="1200" dirty="0">
                <a:solidFill>
                  <a:prstClr val="white"/>
                </a:solidFill>
                <a:latin typeface="Arial Unicode MS" panose="020B0604020202020204" pitchFamily="34" charset="-128"/>
                <a:ea typeface="Arial Unicode MS" panose="020B0604020202020204" pitchFamily="34" charset="-128"/>
                <a:cs typeface="Arial Unicode MS" panose="020B0604020202020204" pitchFamily="34" charset="-128"/>
              </a:rPr>
              <a:t>A list called “</a:t>
            </a:r>
            <a:r>
              <a:rPr lang="en-US" sz="1400" kern="1200" dirty="0" err="1">
                <a:solidFill>
                  <a:prstClr val="white"/>
                </a:solidFill>
                <a:latin typeface="Arial Unicode MS" panose="020B0604020202020204" pitchFamily="34" charset="-128"/>
                <a:ea typeface="Arial Unicode MS" panose="020B0604020202020204" pitchFamily="34" charset="-128"/>
                <a:cs typeface="Arial Unicode MS" panose="020B0604020202020204" pitchFamily="34" charset="-128"/>
              </a:rPr>
              <a:t>allTxt</a:t>
            </a:r>
            <a:r>
              <a:rPr lang="en-US" sz="1400" kern="1200" dirty="0">
                <a:solidFill>
                  <a:prstClr val="white"/>
                </a:solidFill>
                <a:latin typeface="Arial Unicode MS" panose="020B0604020202020204" pitchFamily="34" charset="-128"/>
                <a:ea typeface="Arial Unicode MS" panose="020B0604020202020204" pitchFamily="34" charset="-128"/>
                <a:cs typeface="Arial Unicode MS" panose="020B0604020202020204" pitchFamily="34" charset="-128"/>
              </a:rPr>
              <a:t>” is created.  Each list element represents a single document.  Using </a:t>
            </a:r>
            <a:r>
              <a:rPr lang="en-US" sz="1400" kern="1200" dirty="0" err="1">
                <a:solidFill>
                  <a:prstClr val="white"/>
                </a:solidFill>
                <a:latin typeface="Arial Unicode MS" panose="020B0604020202020204" pitchFamily="34" charset="-128"/>
                <a:ea typeface="Arial Unicode MS" panose="020B0604020202020204" pitchFamily="34" charset="-128"/>
                <a:cs typeface="Arial Unicode MS" panose="020B0604020202020204" pitchFamily="34" charset="-128"/>
              </a:rPr>
              <a:t>data.table</a:t>
            </a:r>
            <a:r>
              <a:rPr lang="en-US" sz="1400" kern="1200" dirty="0">
                <a:solidFill>
                  <a:prstClr val="white"/>
                </a:solidFill>
                <a:latin typeface="Arial Unicode MS" panose="020B0604020202020204" pitchFamily="34" charset="-128"/>
                <a:ea typeface="Arial Unicode MS" panose="020B0604020202020204" pitchFamily="34" charset="-128"/>
                <a:cs typeface="Arial Unicode MS" panose="020B0604020202020204" pitchFamily="34" charset="-128"/>
              </a:rPr>
              <a:t>::</a:t>
            </a:r>
            <a:r>
              <a:rPr lang="en-US" sz="1400" kern="1200" dirty="0" err="1">
                <a:solidFill>
                  <a:prstClr val="white"/>
                </a:solidFill>
                <a:latin typeface="Arial Unicode MS" panose="020B0604020202020204" pitchFamily="34" charset="-128"/>
                <a:ea typeface="Arial Unicode MS" panose="020B0604020202020204" pitchFamily="34" charset="-128"/>
                <a:cs typeface="Arial Unicode MS" panose="020B0604020202020204" pitchFamily="34" charset="-128"/>
              </a:rPr>
              <a:t>rbindlist</a:t>
            </a:r>
            <a:r>
              <a:rPr lang="en-US" sz="1400" kern="1200" dirty="0">
                <a:solidFill>
                  <a:prstClr val="white"/>
                </a:solidFill>
                <a:latin typeface="Arial Unicode MS" panose="020B0604020202020204" pitchFamily="34" charset="-128"/>
                <a:ea typeface="Arial Unicode MS" panose="020B0604020202020204" pitchFamily="34" charset="-128"/>
                <a:cs typeface="Arial Unicode MS" panose="020B0604020202020204" pitchFamily="34" charset="-128"/>
              </a:rPr>
              <a:t>() one can create a single document from all files in the folder.</a:t>
            </a:r>
          </a:p>
        </p:txBody>
      </p:sp>
      <p:sp>
        <p:nvSpPr>
          <p:cNvPr id="9" name="Footer Placeholder 5">
            <a:extLst>
              <a:ext uri="{FF2B5EF4-FFF2-40B4-BE49-F238E27FC236}">
                <a16:creationId xmlns:a16="http://schemas.microsoft.com/office/drawing/2014/main" id="{EEA32B45-35C7-43D6-9C4B-607A3B741C6C}"/>
              </a:ext>
            </a:extLst>
          </p:cNvPr>
          <p:cNvSpPr>
            <a:spLocks noGrp="1"/>
          </p:cNvSpPr>
          <p:nvPr>
            <p:ph type="ftr" sz="quarter" idx="3"/>
          </p:nvPr>
        </p:nvSpPr>
        <p:spPr>
          <a:xfrm>
            <a:off x="3028950" y="6356351"/>
            <a:ext cx="3086100" cy="365125"/>
          </a:xfrm>
        </p:spPr>
        <p:txBody>
          <a:bodyPr/>
          <a:lstStyle/>
          <a:p>
            <a:r>
              <a:rPr lang="en-US" dirty="0"/>
              <a:t>Kwartler CSCI -96</a:t>
            </a:r>
          </a:p>
        </p:txBody>
      </p:sp>
    </p:spTree>
    <p:extLst>
      <p:ext uri="{BB962C8B-B14F-4D97-AF65-F5344CB8AC3E}">
        <p14:creationId xmlns:p14="http://schemas.microsoft.com/office/powerpoint/2010/main" val="28046620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E6FFA28-2AFC-46BA-97EC-72EA43A5FCF1}"/>
              </a:ext>
            </a:extLst>
          </p:cNvPr>
          <p:cNvSpPr>
            <a:spLocks noGrp="1"/>
          </p:cNvSpPr>
          <p:nvPr>
            <p:ph type="dt" sz="half" idx="10"/>
          </p:nvPr>
        </p:nvSpPr>
        <p:spPr/>
        <p:txBody>
          <a:bodyPr/>
          <a:lstStyle/>
          <a:p>
            <a:fld id="{6700A58B-DD98-43D0-B791-721480A02982}" type="datetime1">
              <a:rPr lang="en-US" smtClean="0"/>
              <a:t>11/14/22</a:t>
            </a:fld>
            <a:endParaRPr lang="en-US"/>
          </a:p>
        </p:txBody>
      </p:sp>
      <p:sp>
        <p:nvSpPr>
          <p:cNvPr id="3" name="Title 2">
            <a:extLst>
              <a:ext uri="{FF2B5EF4-FFF2-40B4-BE49-F238E27FC236}">
                <a16:creationId xmlns:a16="http://schemas.microsoft.com/office/drawing/2014/main" id="{1A28C5AC-3677-4E2E-BC72-2BFCF0C6A5EC}"/>
              </a:ext>
            </a:extLst>
          </p:cNvPr>
          <p:cNvSpPr>
            <a:spLocks noGrp="1"/>
          </p:cNvSpPr>
          <p:nvPr>
            <p:ph type="title"/>
          </p:nvPr>
        </p:nvSpPr>
        <p:spPr/>
        <p:txBody>
          <a:bodyPr/>
          <a:lstStyle/>
          <a:p>
            <a:r>
              <a:rPr lang="en-US" dirty="0"/>
              <a:t>Lets make some improved word clouds</a:t>
            </a:r>
          </a:p>
        </p:txBody>
      </p:sp>
      <p:sp>
        <p:nvSpPr>
          <p:cNvPr id="4" name="Slide Number Placeholder 3">
            <a:extLst>
              <a:ext uri="{FF2B5EF4-FFF2-40B4-BE49-F238E27FC236}">
                <a16:creationId xmlns:a16="http://schemas.microsoft.com/office/drawing/2014/main" id="{912D24EB-6B7F-42DA-A05B-461AF5085D91}"/>
              </a:ext>
            </a:extLst>
          </p:cNvPr>
          <p:cNvSpPr>
            <a:spLocks noGrp="1"/>
          </p:cNvSpPr>
          <p:nvPr>
            <p:ph type="sldNum" sz="quarter" idx="12"/>
          </p:nvPr>
        </p:nvSpPr>
        <p:spPr/>
        <p:txBody>
          <a:bodyPr/>
          <a:lstStyle/>
          <a:p>
            <a:fld id="{37290FF7-652B-4475-AEAB-8B1A5D23AE09}" type="slidenum">
              <a:rPr lang="en-US" smtClean="0"/>
              <a:t>9</a:t>
            </a:fld>
            <a:endParaRPr lang="en-US"/>
          </a:p>
        </p:txBody>
      </p:sp>
      <p:sp>
        <p:nvSpPr>
          <p:cNvPr id="6" name="TextBox 5">
            <a:extLst>
              <a:ext uri="{FF2B5EF4-FFF2-40B4-BE49-F238E27FC236}">
                <a16:creationId xmlns:a16="http://schemas.microsoft.com/office/drawing/2014/main" id="{C0F8E680-27F4-40BF-A3FC-AF16D46EC879}"/>
              </a:ext>
            </a:extLst>
          </p:cNvPr>
          <p:cNvSpPr txBox="1"/>
          <p:nvPr/>
        </p:nvSpPr>
        <p:spPr>
          <a:xfrm>
            <a:off x="628650" y="1699846"/>
            <a:ext cx="2943434" cy="369332"/>
          </a:xfrm>
          <a:prstGeom prst="rect">
            <a:avLst/>
          </a:prstGeom>
          <a:noFill/>
        </p:spPr>
        <p:txBody>
          <a:bodyPr wrap="none" rtlCol="0">
            <a:spAutoFit/>
          </a:bodyPr>
          <a:lstStyle/>
          <a:p>
            <a:r>
              <a:rPr lang="en-US" dirty="0"/>
              <a:t>Open </a:t>
            </a:r>
            <a:r>
              <a:rPr lang="en-US" dirty="0" err="1"/>
              <a:t>E_Other_Wordclouds.R</a:t>
            </a:r>
            <a:endParaRPr lang="en-US" dirty="0"/>
          </a:p>
        </p:txBody>
      </p:sp>
      <p:sp>
        <p:nvSpPr>
          <p:cNvPr id="7" name="Footer Placeholder 5">
            <a:extLst>
              <a:ext uri="{FF2B5EF4-FFF2-40B4-BE49-F238E27FC236}">
                <a16:creationId xmlns:a16="http://schemas.microsoft.com/office/drawing/2014/main" id="{94F1328A-6AF5-418A-8C98-E9C4B493CF23}"/>
              </a:ext>
            </a:extLst>
          </p:cNvPr>
          <p:cNvSpPr>
            <a:spLocks noGrp="1"/>
          </p:cNvSpPr>
          <p:nvPr>
            <p:ph type="ftr" sz="quarter" idx="3"/>
          </p:nvPr>
        </p:nvSpPr>
        <p:spPr>
          <a:xfrm>
            <a:off x="3028950" y="6356351"/>
            <a:ext cx="3086100" cy="365125"/>
          </a:xfrm>
        </p:spPr>
        <p:txBody>
          <a:bodyPr/>
          <a:lstStyle/>
          <a:p>
            <a:r>
              <a:rPr lang="en-US" dirty="0"/>
              <a:t>Kwartler CSCI -96</a:t>
            </a:r>
          </a:p>
        </p:txBody>
      </p:sp>
    </p:spTree>
    <p:extLst>
      <p:ext uri="{BB962C8B-B14F-4D97-AF65-F5344CB8AC3E}">
        <p14:creationId xmlns:p14="http://schemas.microsoft.com/office/powerpoint/2010/main" val="1067657962"/>
      </p:ext>
    </p:extLst>
  </p:cSld>
  <p:clrMapOvr>
    <a:masterClrMapping/>
  </p:clrMapOvr>
</p:sld>
</file>

<file path=ppt/theme/theme1.xml><?xml version="1.0" encoding="utf-8"?>
<a:theme xmlns:a="http://schemas.openxmlformats.org/drawingml/2006/main" name="1_Office Theme">
  <a:themeElements>
    <a:clrScheme name="Harvard">
      <a:dk1>
        <a:sysClr val="windowText" lastClr="000000"/>
      </a:dk1>
      <a:lt1>
        <a:sysClr val="window" lastClr="FFFFFF"/>
      </a:lt1>
      <a:dk2>
        <a:srgbClr val="44546A"/>
      </a:dk2>
      <a:lt2>
        <a:srgbClr val="E7E6E6"/>
      </a:lt2>
      <a:accent1>
        <a:srgbClr val="A51C30"/>
      </a:accent1>
      <a:accent2>
        <a:srgbClr val="8C8179"/>
      </a:accent2>
      <a:accent3>
        <a:srgbClr val="293352"/>
      </a:accent3>
      <a:accent4>
        <a:srgbClr val="8996A0"/>
      </a:accent4>
      <a:accent5>
        <a:srgbClr val="BAC5C6"/>
      </a:accent5>
      <a:accent6>
        <a:srgbClr val="4E84C4"/>
      </a:accent6>
      <a:hlink>
        <a:srgbClr val="52854C"/>
      </a:hlink>
      <a:folHlink>
        <a:srgbClr val="E87D1E"/>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emplate>blank</Template>
  <TotalTime>3690</TotalTime>
  <Words>1714</Words>
  <Application>Microsoft Macintosh PowerPoint</Application>
  <PresentationFormat>On-screen Show (4:3)</PresentationFormat>
  <Paragraphs>283</Paragraphs>
  <Slides>23</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23</vt:i4>
      </vt:variant>
    </vt:vector>
  </HeadingPairs>
  <TitlesOfParts>
    <vt:vector size="29" baseType="lpstr">
      <vt:lpstr>Arial Unicode MS</vt:lpstr>
      <vt:lpstr>Arial</vt:lpstr>
      <vt:lpstr>Calibri</vt:lpstr>
      <vt:lpstr>Calibri Light</vt:lpstr>
      <vt:lpstr>Consolas</vt:lpstr>
      <vt:lpstr>1_Office Theme</vt:lpstr>
      <vt:lpstr>Tokenization</vt:lpstr>
      <vt:lpstr>What is a word cloud?</vt:lpstr>
      <vt:lpstr>Selecting a color for your word cloud.</vt:lpstr>
      <vt:lpstr>Let’s Practice!</vt:lpstr>
      <vt:lpstr>D_Simple_Wordcloud.R</vt:lpstr>
      <vt:lpstr>D_Simple_Wordcloud.R</vt:lpstr>
      <vt:lpstr>Types of Wordclouds</vt:lpstr>
      <vt:lpstr>Dealing with many text files</vt:lpstr>
      <vt:lpstr>Lets make some improved word clouds</vt:lpstr>
      <vt:lpstr>Zipf’s Law: Our words are less diverse than we think</vt:lpstr>
      <vt:lpstr>Simple Sentiment Polarity</vt:lpstr>
      <vt:lpstr>Simple Sentiment Polarity</vt:lpstr>
      <vt:lpstr>In reality sentiment is more complex.</vt:lpstr>
      <vt:lpstr>Kanjoya’s Experience Corpus</vt:lpstr>
      <vt:lpstr>Sentiment the Tidy Way uses joins with existing lexicons</vt:lpstr>
      <vt:lpstr>In this exercise we will examine song lyrics</vt:lpstr>
      <vt:lpstr>Tidy data uses %&gt;% to forward objects</vt:lpstr>
      <vt:lpstr>Tidy can seem complicated but not impossible.</vt:lpstr>
      <vt:lpstr>Starting with a DTM, its straightforward</vt:lpstr>
      <vt:lpstr>Similar polarity scores in both methods</vt:lpstr>
      <vt:lpstr>TidyText has other sentiment lexicons</vt:lpstr>
      <vt:lpstr>PowerPoint Presentation</vt:lpstr>
      <vt:lpstr>Let’s practice sentiment analysis</vt:lpstr>
    </vt:vector>
  </TitlesOfParts>
  <Company>Liberty Mutual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Kwartler, Edward</dc:creator>
  <cp:lastModifiedBy>Kwartler, Edward</cp:lastModifiedBy>
  <cp:revision>130</cp:revision>
  <cp:lastPrinted>2018-11-26T18:56:28Z</cp:lastPrinted>
  <dcterms:created xsi:type="dcterms:W3CDTF">2018-05-23T17:24:59Z</dcterms:created>
  <dcterms:modified xsi:type="dcterms:W3CDTF">2022-11-14T18:03:14Z</dcterms:modified>
</cp:coreProperties>
</file>